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5.xml" ContentType="application/vnd.openxmlformats-officedocument.presentationml.notesSlide+xml"/>
  <Override PartName="/ppt/media/image9.jpeg" ContentType="image/jpeg"/>
  <Override PartName="/ppt/media/image10.jpeg" ContentType="image/jpeg"/>
  <Override PartName="/ppt/media/image1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notesSlides/notesSlide9.xml" ContentType="application/vnd.openxmlformats-officedocument.presentationml.notesSlide+xml"/>
  <Override PartName="/ppt/media/image17.jpeg" ContentType="image/jpeg"/>
  <Override PartName="/ppt/notesSlides/notesSlide10.xml" ContentType="application/vnd.openxmlformats-officedocument.presentationml.notesSlide+xml"/>
  <Override PartName="/ppt/media/image18.jpeg" ContentType="image/jpeg"/>
  <Override PartName="/ppt/media/image19.jpeg" ContentType="image/jpeg"/>
  <Override PartName="/ppt/media/image2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ph type="sldImg"/>
          </p:nvPr>
        </p:nvSpPr>
        <p:spPr>
          <a:xfrm>
            <a:off x="1143000" y="685800"/>
            <a:ext cx="4572000" cy="3429000"/>
          </a:xfrm>
          <a:prstGeom prst="rect">
            <a:avLst/>
          </a:prstGeom>
        </p:spPr>
        <p:txBody>
          <a:bodyPr/>
          <a:lstStyle/>
          <a:p>
            <a:pPr/>
          </a:p>
        </p:txBody>
      </p:sp>
      <p:sp>
        <p:nvSpPr>
          <p:cNvPr id="201" name="Shape 2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lnSpc>
                <a:spcPct val="100000"/>
              </a:lnSpc>
              <a:spcBef>
                <a:spcPts val="400"/>
              </a:spcBef>
              <a:defRPr b="1" sz="1200">
                <a:latin typeface="Times New Roman"/>
                <a:ea typeface="Times New Roman"/>
                <a:cs typeface="Times New Roman"/>
                <a:sym typeface="Times New Roman"/>
              </a:defRPr>
            </a:pPr>
            <a:r>
              <a:t>Proof of work </a:t>
            </a:r>
            <a:r>
              <a:rPr b="0"/>
              <a:t>is a consensus technique used in blockchain implementations to check which blocks can be recorded in the chain. Each node in the network needs to perform a work before telling the other nodes that the former has validated it (worked in the problem). A key aspect of Proof-of-Work is that it takes CPU effort to perform the work, but it is straightforward to validate that the work was done. If the majority of the nodes executed the work and they generated the same result, a consensus is achieved and the block is written in the chain.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2" name="Shape 992"/>
          <p:cNvSpPr/>
          <p:nvPr>
            <p:ph type="sldImg"/>
          </p:nvPr>
        </p:nvSpPr>
        <p:spPr>
          <a:prstGeom prst="rect">
            <a:avLst/>
          </a:prstGeom>
        </p:spPr>
        <p:txBody>
          <a:bodyPr/>
          <a:lstStyle/>
          <a:p>
            <a:pPr/>
          </a:p>
        </p:txBody>
      </p:sp>
      <p:sp>
        <p:nvSpPr>
          <p:cNvPr id="993" name="Shape 993"/>
          <p:cNvSpPr/>
          <p:nvPr>
            <p:ph type="body" sz="quarter" idx="1"/>
          </p:nvPr>
        </p:nvSpPr>
        <p:spPr>
          <a:prstGeom prst="rect">
            <a:avLst/>
          </a:prstGeom>
        </p:spPr>
        <p:txBody>
          <a:bodyPr/>
          <a:lstStyle/>
          <a:p>
            <a:pPr marL="228600" indent="-228600">
              <a:lnSpc>
                <a:spcPct val="100000"/>
              </a:lnSpc>
              <a:buSzPct val="100000"/>
              <a:buAutoNum type="arabicPeriod" startAt="1"/>
              <a:defRPr sz="1200">
                <a:latin typeface="Arial"/>
                <a:ea typeface="Arial"/>
                <a:cs typeface="Arial"/>
                <a:sym typeface="Arial"/>
              </a:defRPr>
            </a:pPr>
            <a:r>
              <a:t>Blockchain use-cases tend to require the influence of one or more external stakeholders, which are described here.</a:t>
            </a:r>
          </a:p>
          <a:p>
            <a:pPr marL="228600" indent="-228600">
              <a:lnSpc>
                <a:spcPct val="100000"/>
              </a:lnSpc>
              <a:buSzPct val="100000"/>
              <a:buAutoNum type="arabicPeriod" startAt="1"/>
              <a:defRPr sz="1200">
                <a:latin typeface="Arial"/>
                <a:ea typeface="Arial"/>
                <a:cs typeface="Arial"/>
                <a:sym typeface="Arial"/>
              </a:defRPr>
            </a:pPr>
          </a:p>
          <a:p>
            <a:pPr marL="228600" indent="-228600">
              <a:lnSpc>
                <a:spcPct val="100000"/>
              </a:lnSpc>
              <a:buSzPct val="100000"/>
              <a:buAutoNum type="arabicPeriod" startAt="2"/>
              <a:defRPr sz="1200">
                <a:latin typeface="Arial"/>
                <a:ea typeface="Arial"/>
                <a:cs typeface="Arial"/>
                <a:sym typeface="Arial"/>
              </a:defRPr>
            </a:pPr>
            <a:r>
              <a:t>An example of a non-financial market maker include Apple, if for example you wanted to create a secondary market for music licenses.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lnSpc>
                <a:spcPct val="117999"/>
              </a:lnSpc>
              <a:defRPr sz="1400"/>
            </a:pPr>
            <a:r>
              <a:t>Transactions são compostas de uma lista de entradas (TxIn) e uma lista de saidas (TxOut).</a:t>
            </a:r>
            <a:br/>
            <a:r>
              <a:t>Cada saida (TxOut) possuí : um valor e endereço bitcoin do recipiente</a:t>
            </a:r>
            <a:br/>
            <a:r>
              <a:t>O endereço é derivado da chave pública do recipiente da transação.  </a:t>
            </a:r>
            <a:br/>
            <a:r>
              <a:t>Apenas o dono da chave primária correspondente aos fundos de entrada pode assinar a transação usando a chave privada.</a:t>
            </a:r>
          </a:p>
          <a:p>
            <a:pPr>
              <a:lnSpc>
                <a:spcPct val="117999"/>
              </a:lnSpc>
              <a:defRPr sz="1400"/>
            </a:pPr>
            <a:r>
              <a:t>A transação é então enviada para algum nó da rede que verificarará no UXTO se a transação é valida e avisará os outros nós da rede.</a:t>
            </a:r>
            <a:br/>
            <a:r>
              <a:t>A transação é a adicionada a um novo bloco de transação (blockchain) quando algum miner descobre o noonce (ocorre cada 10 minutos, a dificuldade da rede aumenta para manter 10 min)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lnSpc>
                <a:spcPct val="117999"/>
              </a:lnSpc>
              <a:defRPr sz="1300"/>
            </a:pPr>
            <a:r>
              <a:t>Blockchain é uma lista ligada de blocos de transações que vão desde as últimas até o começo das transações (Genesis) de Satoshi até hoje Cada bloco pode ter no máximo 1MB. Cada transação ocupa 250 bytes.</a:t>
            </a:r>
          </a:p>
          <a:p>
            <a:pPr>
              <a:lnSpc>
                <a:spcPct val="117999"/>
              </a:lnSpc>
              <a:defRPr sz="1300"/>
            </a:pPr>
            <a:r>
              <a:t>4000 transações a cada minuto</a:t>
            </a:r>
          </a:p>
          <a:p>
            <a:pPr>
              <a:lnSpc>
                <a:spcPct val="117999"/>
              </a:lnSpc>
              <a:defRPr sz="1300"/>
            </a:pPr>
            <a:r>
              <a:t>400 transações por minuto</a:t>
            </a:r>
            <a:br/>
            <a:r>
              <a:t>Cada bloco contem coinbase que inclui as taxas de cada transação e o prêmio para o miner</a:t>
            </a:r>
          </a:p>
          <a:p>
            <a:pPr>
              <a:lnSpc>
                <a:spcPct val="117999"/>
              </a:lnSpc>
              <a:defRPr sz="1300"/>
            </a:pPr>
            <a:r>
              <a:t>Até Maio de 2016 temos 409.912 blocos</a:t>
            </a:r>
          </a:p>
          <a:p>
            <a:pPr>
              <a:lnSpc>
                <a:spcPct val="117999"/>
              </a:lnSpc>
            </a:pPr>
            <a:r>
              <a:rPr sz="2400"/>
              <a:t>Tamanho do BD é &gt; 80GB</a:t>
            </a:r>
            <a:b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marL="228600" indent="-228600">
              <a:lnSpc>
                <a:spcPct val="100000"/>
              </a:lnSpc>
              <a:buSzPct val="100000"/>
              <a:buAutoNum type="arabicPeriod" startAt="1"/>
              <a:defRPr sz="1200">
                <a:latin typeface="Arial"/>
                <a:ea typeface="Arial"/>
                <a:cs typeface="Arial"/>
                <a:sym typeface="Arial"/>
              </a:defRPr>
            </a:pPr>
            <a:r>
              <a:t>This is the “BEFORE” picture representing the “status quo” for business networks.</a:t>
            </a:r>
          </a:p>
          <a:p>
            <a:pPr marL="228600" indent="-228600">
              <a:lnSpc>
                <a:spcPct val="100000"/>
              </a:lnSpc>
              <a:buSzPct val="100000"/>
              <a:buAutoNum type="arabicPeriod" startAt="1"/>
              <a:defRPr sz="1200">
                <a:latin typeface="Arial"/>
                <a:ea typeface="Arial"/>
                <a:cs typeface="Arial"/>
                <a:sym typeface="Arial"/>
              </a:defRPr>
            </a:pPr>
          </a:p>
          <a:p>
            <a:pPr marL="228600" indent="-228600">
              <a:lnSpc>
                <a:spcPct val="100000"/>
              </a:lnSpc>
              <a:buSzPct val="100000"/>
              <a:buAutoNum type="arabicPeriod" startAt="2"/>
              <a:defRPr sz="1200">
                <a:latin typeface="Arial"/>
                <a:ea typeface="Arial"/>
                <a:cs typeface="Arial"/>
                <a:sym typeface="Arial"/>
              </a:defRPr>
            </a:pPr>
            <a:r>
              <a:t>Each participant keeps their own ledger(s) which are updated to represent business transactions as they occur.</a:t>
            </a:r>
          </a:p>
          <a:p>
            <a:pPr marL="228600" indent="-228600">
              <a:lnSpc>
                <a:spcPct val="100000"/>
              </a:lnSpc>
              <a:buSzPct val="100000"/>
              <a:buAutoNum type="arabicPeriod" startAt="2"/>
              <a:defRPr sz="1200">
                <a:latin typeface="Arial"/>
                <a:ea typeface="Arial"/>
                <a:cs typeface="Arial"/>
                <a:sym typeface="Arial"/>
              </a:defRPr>
            </a:pPr>
          </a:p>
          <a:p>
            <a:pPr marL="228600" indent="-228600">
              <a:lnSpc>
                <a:spcPct val="100000"/>
              </a:lnSpc>
              <a:buSzPct val="100000"/>
              <a:buAutoNum type="arabicPeriod" startAt="3"/>
              <a:defRPr sz="1200">
                <a:latin typeface="Arial"/>
                <a:ea typeface="Arial"/>
                <a:cs typeface="Arial"/>
                <a:sym typeface="Arial"/>
              </a:defRPr>
            </a:pPr>
            <a:r>
              <a:t>This is EXPENSIVE due to duplication of effort and intermediaries adding margin for services.</a:t>
            </a:r>
          </a:p>
          <a:p>
            <a:pPr marL="228600" indent="-228600">
              <a:lnSpc>
                <a:spcPct val="100000"/>
              </a:lnSpc>
              <a:buSzPct val="100000"/>
              <a:buAutoNum type="arabicPeriod" startAt="3"/>
              <a:defRPr sz="1200">
                <a:latin typeface="Arial"/>
                <a:ea typeface="Arial"/>
                <a:cs typeface="Arial"/>
                <a:sym typeface="Arial"/>
              </a:defRPr>
            </a:pPr>
          </a:p>
          <a:p>
            <a:pPr marL="228600" indent="-228600">
              <a:lnSpc>
                <a:spcPct val="100000"/>
              </a:lnSpc>
              <a:buSzPct val="100000"/>
              <a:buAutoNum type="arabicPeriod" startAt="4"/>
              <a:defRPr sz="1200">
                <a:latin typeface="Arial"/>
                <a:ea typeface="Arial"/>
                <a:cs typeface="Arial"/>
                <a:sym typeface="Arial"/>
              </a:defRPr>
            </a:pPr>
            <a:r>
              <a:t>It is clearly INEFFICIENT, as the business conditions – the contract – is duplicated by every network participant</a:t>
            </a:r>
          </a:p>
          <a:p>
            <a:pPr marL="228600" indent="-228600">
              <a:lnSpc>
                <a:spcPct val="100000"/>
              </a:lnSpc>
              <a:buSzPct val="100000"/>
              <a:buAutoNum type="arabicPeriod" startAt="4"/>
              <a:defRPr sz="1200">
                <a:latin typeface="Arial"/>
                <a:ea typeface="Arial"/>
                <a:cs typeface="Arial"/>
                <a:sym typeface="Arial"/>
              </a:defRPr>
            </a:pPr>
          </a:p>
          <a:p>
            <a:pPr marL="228600" indent="-228600">
              <a:lnSpc>
                <a:spcPct val="100000"/>
              </a:lnSpc>
              <a:buSzPct val="100000"/>
              <a:buAutoNum type="arabicPeriod" startAt="5"/>
              <a:defRPr sz="1200">
                <a:latin typeface="Arial"/>
                <a:ea typeface="Arial"/>
                <a:cs typeface="Arial"/>
                <a:sym typeface="Arial"/>
              </a:defRPr>
            </a:pPr>
            <a:r>
              <a:t>It is also VULNERABLE because if a central system (e.g. Bank) is compromised due to an incidents this affects the whole business network.  Incidents can include fraud, cyber attack or a simple mistake.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marL="228600" indent="-228600">
              <a:lnSpc>
                <a:spcPct val="100000"/>
              </a:lnSpc>
              <a:buSzPct val="100000"/>
              <a:buAutoNum type="arabicPeriod" startAt="1"/>
              <a:defRPr sz="1200">
                <a:latin typeface="Arial"/>
                <a:ea typeface="Arial"/>
                <a:cs typeface="Arial"/>
                <a:sym typeface="Arial"/>
              </a:defRPr>
            </a:pPr>
            <a:r>
              <a:t>The novel Blockchain architecture give participants the ability to share a ledger which is updated every time a transaction occurs through peer to peer replication.  </a:t>
            </a:r>
          </a:p>
          <a:p>
            <a:pPr marL="228600" indent="-228600">
              <a:lnSpc>
                <a:spcPct val="100000"/>
              </a:lnSpc>
              <a:buSzPct val="100000"/>
              <a:buAutoNum type="arabicPeriod" startAt="1"/>
              <a:defRPr sz="1200">
                <a:latin typeface="Arial"/>
                <a:ea typeface="Arial"/>
                <a:cs typeface="Arial"/>
                <a:sym typeface="Arial"/>
              </a:defRPr>
            </a:pPr>
          </a:p>
          <a:p>
            <a:pPr marL="228600" indent="-228600">
              <a:lnSpc>
                <a:spcPct val="100000"/>
              </a:lnSpc>
              <a:buSzPct val="100000"/>
              <a:buAutoNum type="arabicPeriod" startAt="2"/>
              <a:defRPr sz="1200">
                <a:latin typeface="Arial"/>
                <a:ea typeface="Arial"/>
                <a:cs typeface="Arial"/>
                <a:sym typeface="Arial"/>
              </a:defRPr>
            </a:pPr>
            <a:r>
              <a:t>Cryptography is used to ensure that network participants see only the parts of the ledger that are relevant to them, and that transactions are secure, authenticated and verifiable.  </a:t>
            </a:r>
          </a:p>
          <a:p>
            <a:pPr marL="228600" indent="-228600">
              <a:lnSpc>
                <a:spcPct val="100000"/>
              </a:lnSpc>
              <a:buSzPct val="100000"/>
              <a:buAutoNum type="arabicPeriod" startAt="2"/>
              <a:defRPr sz="1200">
                <a:latin typeface="Arial"/>
                <a:ea typeface="Arial"/>
                <a:cs typeface="Arial"/>
                <a:sym typeface="Arial"/>
              </a:defRPr>
            </a:pPr>
          </a:p>
          <a:p>
            <a:pPr marL="228600" indent="-228600">
              <a:lnSpc>
                <a:spcPct val="100000"/>
              </a:lnSpc>
              <a:buSzPct val="100000"/>
              <a:buAutoNum type="arabicPeriod" startAt="3"/>
              <a:defRPr sz="1200">
                <a:latin typeface="Arial"/>
                <a:ea typeface="Arial"/>
                <a:cs typeface="Arial"/>
                <a:sym typeface="Arial"/>
              </a:defRPr>
            </a:pPr>
            <a:r>
              <a:t>Blockchain also allows the contract for asset transfer to be embedded in the transaction database determining the conditions under which the transaction can occur.  </a:t>
            </a:r>
          </a:p>
          <a:p>
            <a:pPr marL="228600" indent="-228600">
              <a:lnSpc>
                <a:spcPct val="100000"/>
              </a:lnSpc>
              <a:buSzPct val="100000"/>
              <a:buAutoNum type="arabicPeriod" startAt="3"/>
              <a:defRPr sz="1200">
                <a:latin typeface="Arial"/>
                <a:ea typeface="Arial"/>
                <a:cs typeface="Arial"/>
                <a:sym typeface="Arial"/>
              </a:defRPr>
            </a:pPr>
          </a:p>
          <a:p>
            <a:pPr marL="228600" indent="-228600">
              <a:lnSpc>
                <a:spcPct val="100000"/>
              </a:lnSpc>
              <a:buSzPct val="100000"/>
              <a:buAutoNum type="arabicPeriod" startAt="4"/>
              <a:defRPr sz="1200">
                <a:latin typeface="Arial"/>
                <a:ea typeface="Arial"/>
                <a:cs typeface="Arial"/>
                <a:sym typeface="Arial"/>
              </a:defRPr>
            </a:pPr>
            <a:r>
              <a:t>Network participants agree how transactions are verified through consensus or similar mechanisms.  Government oversight, compliance &amp; audit can be part of the same network.</a:t>
            </a:r>
          </a:p>
          <a:p>
            <a:pPr marL="228600" indent="-228600">
              <a:lnSpc>
                <a:spcPct val="100000"/>
              </a:lnSpc>
              <a:buSzPct val="100000"/>
              <a:buAutoNum type="arabicPeriod" startAt="4"/>
              <a:defRPr sz="1200">
                <a:latin typeface="Arial"/>
                <a:ea typeface="Arial"/>
                <a:cs typeface="Arial"/>
                <a:sym typeface="Arial"/>
              </a:defRPr>
            </a:pPr>
          </a:p>
          <a:p>
            <a:pPr marL="228600" indent="-228600">
              <a:lnSpc>
                <a:spcPct val="100000"/>
              </a:lnSpc>
              <a:buSzPct val="100000"/>
              <a:buAutoNum type="arabicPeriod" startAt="5"/>
              <a:defRPr sz="1200">
                <a:latin typeface="Arial"/>
                <a:ea typeface="Arial"/>
                <a:cs typeface="Arial"/>
                <a:sym typeface="Arial"/>
              </a:defRPr>
            </a:pPr>
            <a:r>
              <a:t>Participants SAME AS BEFORE – this is not a disintermediation play</a:t>
            </a:r>
          </a:p>
          <a:p>
            <a:pPr marL="228600" indent="-228600">
              <a:lnSpc>
                <a:spcPct val="100000"/>
              </a:lnSpc>
              <a:buSzPct val="100000"/>
              <a:buAutoNum type="arabicPeriod" startAt="5"/>
              <a:defRPr sz="1200">
                <a:latin typeface="Arial"/>
                <a:ea typeface="Arial"/>
                <a:cs typeface="Arial"/>
                <a:sym typeface="Arial"/>
              </a:defRPr>
            </a:pPr>
          </a:p>
          <a:p>
            <a:pPr marL="228600" indent="-228600">
              <a:lnSpc>
                <a:spcPct val="100000"/>
              </a:lnSpc>
              <a:buSzPct val="100000"/>
              <a:buAutoNum type="arabicPeriod" startAt="6"/>
              <a:defRPr sz="1200">
                <a:latin typeface="Arial"/>
                <a:ea typeface="Arial"/>
                <a:cs typeface="Arial"/>
                <a:sym typeface="Arial"/>
              </a:defRPr>
            </a:pPr>
            <a:r>
              <a:t>CONSENSUS– means all participants agree that a transaction is valid</a:t>
            </a:r>
          </a:p>
          <a:p>
            <a:pPr marL="228600" indent="-228600">
              <a:lnSpc>
                <a:spcPct val="100000"/>
              </a:lnSpc>
              <a:buSzPct val="100000"/>
              <a:buAutoNum type="arabicPeriod" startAt="6"/>
              <a:defRPr sz="1200">
                <a:latin typeface="Arial"/>
                <a:ea typeface="Arial"/>
                <a:cs typeface="Arial"/>
                <a:sym typeface="Arial"/>
              </a:defRPr>
            </a:pPr>
          </a:p>
          <a:p>
            <a:pPr marL="228600" indent="-228600">
              <a:lnSpc>
                <a:spcPct val="100000"/>
              </a:lnSpc>
              <a:buSzPct val="100000"/>
              <a:buAutoNum type="arabicPeriod" startAt="7"/>
              <a:defRPr sz="1200">
                <a:latin typeface="Arial"/>
                <a:ea typeface="Arial"/>
                <a:cs typeface="Arial"/>
                <a:sym typeface="Arial"/>
              </a:defRPr>
            </a:pPr>
            <a:r>
              <a:t>PROVENANCE– means participants know where the asset came from and how it’s ownership has changed over time</a:t>
            </a:r>
          </a:p>
          <a:p>
            <a:pPr marL="228600" indent="-228600">
              <a:lnSpc>
                <a:spcPct val="100000"/>
              </a:lnSpc>
              <a:buSzPct val="100000"/>
              <a:buAutoNum type="arabicPeriod" startAt="7"/>
              <a:defRPr sz="1200">
                <a:latin typeface="Arial"/>
                <a:ea typeface="Arial"/>
                <a:cs typeface="Arial"/>
                <a:sym typeface="Arial"/>
              </a:defRPr>
            </a:pPr>
          </a:p>
          <a:p>
            <a:pPr marL="228600" indent="-228600">
              <a:lnSpc>
                <a:spcPct val="100000"/>
              </a:lnSpc>
              <a:buSzPct val="100000"/>
              <a:buAutoNum type="arabicPeriod" startAt="8"/>
              <a:defRPr sz="1200">
                <a:latin typeface="Arial"/>
                <a:ea typeface="Arial"/>
                <a:cs typeface="Arial"/>
                <a:sym typeface="Arial"/>
              </a:defRPr>
            </a:pPr>
            <a:r>
              <a:t>IMMUTABILITY– means no participant can tamper with a transaction once it’s agreed. If a transaction was in error then a NEW transaction must be used to reverse the error, with both visible</a:t>
            </a:r>
          </a:p>
          <a:p>
            <a:pPr marL="228600" indent="-228600">
              <a:lnSpc>
                <a:spcPct val="100000"/>
              </a:lnSpc>
              <a:buSzPct val="100000"/>
              <a:buAutoNum type="arabicPeriod" startAt="8"/>
              <a:defRPr sz="1200">
                <a:latin typeface="Arial"/>
                <a:ea typeface="Arial"/>
                <a:cs typeface="Arial"/>
                <a:sym typeface="Arial"/>
              </a:defRPr>
            </a:pPr>
          </a:p>
          <a:p>
            <a:pPr marL="228600" indent="-228600">
              <a:lnSpc>
                <a:spcPct val="100000"/>
              </a:lnSpc>
              <a:buSzPct val="100000"/>
              <a:buAutoNum type="arabicPeriod" startAt="9"/>
              <a:defRPr sz="1200">
                <a:latin typeface="Arial"/>
                <a:ea typeface="Arial"/>
                <a:cs typeface="Arial"/>
                <a:sym typeface="Arial"/>
              </a:defRPr>
            </a:pPr>
            <a:r>
              <a:t>FINALITY– means that there is ONE place to determine the ownership of an asset or completion of a transaction.  This is the role of the SHARED LEDGER.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lnSpc>
                <a:spcPct val="100000"/>
              </a:lnSpc>
              <a:defRPr b="1" sz="1200">
                <a:latin typeface="Arial"/>
                <a:ea typeface="Arial"/>
                <a:cs typeface="Arial"/>
                <a:sym typeface="Arial"/>
              </a:defRPr>
            </a:pPr>
            <a:r>
              <a:t>Overview of sample transaction (slides 1-7):</a:t>
            </a:r>
          </a:p>
          <a:p>
            <a:pPr>
              <a:lnSpc>
                <a:spcPct val="100000"/>
              </a:lnSpc>
              <a:defRPr sz="1200">
                <a:latin typeface="Calibri"/>
                <a:ea typeface="Calibri"/>
                <a:cs typeface="Calibri"/>
                <a:sym typeface="Calibri"/>
              </a:defRPr>
            </a:pPr>
            <a:r>
              <a:t>Separation of simulation (chaincode execution) and block validation/commit </a:t>
            </a:r>
          </a:p>
          <a:p>
            <a:pPr marL="171450" indent="-171450">
              <a:lnSpc>
                <a:spcPct val="100000"/>
              </a:lnSpc>
              <a:buSzPct val="100000"/>
              <a:buFont typeface="Arial"/>
              <a:buChar char="•"/>
              <a:defRPr sz="1200">
                <a:latin typeface="Calibri"/>
                <a:ea typeface="Calibri"/>
                <a:cs typeface="Calibri"/>
                <a:sym typeface="Calibri"/>
              </a:defRPr>
            </a:pPr>
            <a:r>
              <a:t>Invocation of chaincode operation (business transaction) carried out in 3 phases: </a:t>
            </a:r>
          </a:p>
          <a:p>
            <a:pPr lvl="1" marL="685800" indent="-228600">
              <a:lnSpc>
                <a:spcPct val="100000"/>
              </a:lnSpc>
              <a:buSzPct val="100000"/>
              <a:buAutoNum type="arabicPeriod" startAt="1"/>
              <a:defRPr sz="1200">
                <a:latin typeface="Calibri"/>
                <a:ea typeface="Calibri"/>
                <a:cs typeface="Calibri"/>
                <a:sym typeface="Calibri"/>
              </a:defRPr>
            </a:pPr>
            <a:r>
              <a:t>Chaincode operation execution simulated on ‘endorsing’ peers. </a:t>
            </a:r>
          </a:p>
          <a:p>
            <a:pPr lvl="2" marL="1143000" indent="-228600">
              <a:lnSpc>
                <a:spcPct val="100000"/>
              </a:lnSpc>
              <a:buSzPct val="100000"/>
              <a:buFont typeface="Arial"/>
              <a:buChar char="•"/>
              <a:defRPr sz="1200">
                <a:latin typeface="Calibri"/>
                <a:ea typeface="Calibri"/>
                <a:cs typeface="Calibri"/>
                <a:sym typeface="Calibri"/>
              </a:defRPr>
            </a:pPr>
            <a:r>
              <a:t>Parallel simulation enabled on endorsers for improved concurrency and scalability since the simulation does not update the blockchain state</a:t>
            </a:r>
          </a:p>
          <a:p>
            <a:pPr lvl="1" marL="685800" indent="-228600">
              <a:lnSpc>
                <a:spcPct val="100000"/>
              </a:lnSpc>
              <a:buSzPct val="100000"/>
              <a:buAutoNum type="arabicPeriod" startAt="1"/>
              <a:defRPr sz="1200">
                <a:latin typeface="Calibri"/>
                <a:ea typeface="Calibri"/>
                <a:cs typeface="Calibri"/>
                <a:sym typeface="Calibri"/>
              </a:defRPr>
            </a:pPr>
            <a:r>
              <a:t>Simulation determines business tran-proposal: readset/writeset, and broadcasts this to the ordering service.</a:t>
            </a:r>
          </a:p>
          <a:p>
            <a:pPr lvl="1" marL="685800" indent="-228600">
              <a:lnSpc>
                <a:spcPct val="100000"/>
              </a:lnSpc>
              <a:buSzPct val="100000"/>
              <a:buAutoNum type="arabicPeriod" startAt="1"/>
              <a:defRPr sz="1200">
                <a:latin typeface="Calibri"/>
                <a:ea typeface="Calibri"/>
                <a:cs typeface="Calibri"/>
                <a:sym typeface="Calibri"/>
              </a:defRPr>
            </a:pPr>
            <a:r>
              <a:t>Tran-proposal is then ordered w.r.t. other tran-proposals and broadcast to commiting peers (includes endorsing peers).</a:t>
            </a:r>
          </a:p>
          <a:p>
            <a:pPr marL="228600" indent="-228600">
              <a:lnSpc>
                <a:spcPct val="100000"/>
              </a:lnSpc>
              <a:buSzPct val="100000"/>
              <a:buFont typeface="Arial"/>
              <a:buChar char="•"/>
              <a:defRPr sz="1200">
                <a:latin typeface="Calibri"/>
                <a:ea typeface="Calibri"/>
                <a:cs typeface="Calibri"/>
                <a:sym typeface="Calibri"/>
              </a:defRPr>
            </a:pPr>
            <a:r>
              <a:t>Commiting peers validate tran-proposal.readset has not been modified since simulation, and applies the tran-proposal.writeset ‘atomically’.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lnSpc>
                <a:spcPct val="100000"/>
              </a:lnSpc>
              <a:defRPr b="1" sz="1200">
                <a:latin typeface="Arial"/>
                <a:ea typeface="Arial"/>
                <a:cs typeface="Arial"/>
                <a:sym typeface="Arial"/>
              </a:defRPr>
            </a:pPr>
            <a:r>
              <a:t>Overview of sample transaction (slides 1-7):</a:t>
            </a:r>
          </a:p>
          <a:p>
            <a:pPr>
              <a:lnSpc>
                <a:spcPct val="100000"/>
              </a:lnSpc>
              <a:defRPr sz="1200">
                <a:latin typeface="Calibri"/>
                <a:ea typeface="Calibri"/>
                <a:cs typeface="Calibri"/>
                <a:sym typeface="Calibri"/>
              </a:defRPr>
            </a:pPr>
            <a:r>
              <a:t>Separation of simulation (chaincode execution) and block validation/commit </a:t>
            </a:r>
          </a:p>
          <a:p>
            <a:pPr marL="171450" indent="-171450">
              <a:lnSpc>
                <a:spcPct val="100000"/>
              </a:lnSpc>
              <a:buSzPct val="100000"/>
              <a:buFont typeface="Arial"/>
              <a:buChar char="•"/>
              <a:defRPr sz="1200">
                <a:latin typeface="Calibri"/>
                <a:ea typeface="Calibri"/>
                <a:cs typeface="Calibri"/>
                <a:sym typeface="Calibri"/>
              </a:defRPr>
            </a:pPr>
            <a:r>
              <a:t>Invocation of chaincode operation (business transaction) carried out in 3 phases: </a:t>
            </a:r>
          </a:p>
          <a:p>
            <a:pPr lvl="1" marL="685800" indent="-228600">
              <a:lnSpc>
                <a:spcPct val="100000"/>
              </a:lnSpc>
              <a:buSzPct val="100000"/>
              <a:buAutoNum type="arabicPeriod" startAt="1"/>
              <a:defRPr sz="1200">
                <a:latin typeface="Calibri"/>
                <a:ea typeface="Calibri"/>
                <a:cs typeface="Calibri"/>
                <a:sym typeface="Calibri"/>
              </a:defRPr>
            </a:pPr>
            <a:r>
              <a:t>Chaincode operation execution simulated on ‘endorsing’ peers. </a:t>
            </a:r>
          </a:p>
          <a:p>
            <a:pPr lvl="2" marL="1143000" indent="-228600">
              <a:lnSpc>
                <a:spcPct val="100000"/>
              </a:lnSpc>
              <a:buSzPct val="100000"/>
              <a:buFont typeface="Arial"/>
              <a:buChar char="•"/>
              <a:defRPr sz="1200">
                <a:latin typeface="Calibri"/>
                <a:ea typeface="Calibri"/>
                <a:cs typeface="Calibri"/>
                <a:sym typeface="Calibri"/>
              </a:defRPr>
            </a:pPr>
            <a:r>
              <a:t>Parallel simulation enabled on endorsers for improved concurrency and scalability since the simulation does not update the blockchain state</a:t>
            </a:r>
          </a:p>
          <a:p>
            <a:pPr lvl="1" marL="685800" indent="-228600">
              <a:lnSpc>
                <a:spcPct val="100000"/>
              </a:lnSpc>
              <a:buSzPct val="100000"/>
              <a:buAutoNum type="arabicPeriod" startAt="1"/>
              <a:defRPr sz="1200">
                <a:latin typeface="Calibri"/>
                <a:ea typeface="Calibri"/>
                <a:cs typeface="Calibri"/>
                <a:sym typeface="Calibri"/>
              </a:defRPr>
            </a:pPr>
            <a:r>
              <a:t>Simulation determines business tran-proposal: readset/writeset, and broadcasts this to the ordering service.</a:t>
            </a:r>
          </a:p>
          <a:p>
            <a:pPr lvl="1" marL="685800" indent="-228600">
              <a:lnSpc>
                <a:spcPct val="100000"/>
              </a:lnSpc>
              <a:buSzPct val="100000"/>
              <a:buAutoNum type="arabicPeriod" startAt="1"/>
              <a:defRPr sz="1200">
                <a:latin typeface="Calibri"/>
                <a:ea typeface="Calibri"/>
                <a:cs typeface="Calibri"/>
                <a:sym typeface="Calibri"/>
              </a:defRPr>
            </a:pPr>
            <a:r>
              <a:t>Tran-proposal is then ordered w.r.t. other tran-proposals and broadcast to commiting peers (includes endorsing peers).</a:t>
            </a:r>
          </a:p>
          <a:p>
            <a:pPr marL="228600" indent="-228600">
              <a:lnSpc>
                <a:spcPct val="100000"/>
              </a:lnSpc>
              <a:buSzPct val="100000"/>
              <a:buFont typeface="Arial"/>
              <a:buChar char="•"/>
              <a:defRPr sz="1200">
                <a:latin typeface="Calibri"/>
                <a:ea typeface="Calibri"/>
                <a:cs typeface="Calibri"/>
                <a:sym typeface="Calibri"/>
              </a:defRPr>
            </a:pPr>
            <a:r>
              <a:t>Commiting peers validate tran-proposal.readset has not been modified since simulation, and applies the tran-proposal.writeset ‘atomically’.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hape 835"/>
          <p:cNvSpPr/>
          <p:nvPr>
            <p:ph type="sldImg"/>
          </p:nvPr>
        </p:nvSpPr>
        <p:spPr>
          <a:prstGeom prst="rect">
            <a:avLst/>
          </a:prstGeom>
        </p:spPr>
        <p:txBody>
          <a:bodyPr/>
          <a:lstStyle/>
          <a:p>
            <a:pPr/>
          </a:p>
        </p:txBody>
      </p:sp>
      <p:sp>
        <p:nvSpPr>
          <p:cNvPr id="836" name="Shape 836"/>
          <p:cNvSpPr/>
          <p:nvPr>
            <p:ph type="body" sz="quarter" idx="1"/>
          </p:nvPr>
        </p:nvSpPr>
        <p:spPr>
          <a:prstGeom prst="rect">
            <a:avLst/>
          </a:prstGeom>
        </p:spPr>
        <p:txBody>
          <a:bodyPr/>
          <a:lstStyle/>
          <a:p>
            <a:pPr>
              <a:lnSpc>
                <a:spcPct val="100000"/>
              </a:lnSpc>
              <a:defRPr b="1" sz="1200">
                <a:latin typeface="Arial"/>
                <a:ea typeface="Arial"/>
                <a:cs typeface="Arial"/>
                <a:sym typeface="Arial"/>
              </a:defRPr>
            </a:pPr>
            <a:r>
              <a:t>Overview of sample transaction (slides 1-7):</a:t>
            </a:r>
          </a:p>
          <a:p>
            <a:pPr>
              <a:lnSpc>
                <a:spcPct val="100000"/>
              </a:lnSpc>
              <a:defRPr sz="1200">
                <a:latin typeface="Calibri"/>
                <a:ea typeface="Calibri"/>
                <a:cs typeface="Calibri"/>
                <a:sym typeface="Calibri"/>
              </a:defRPr>
            </a:pPr>
            <a:r>
              <a:t>Separation of simulation (chaincode execution) and block validation/commit </a:t>
            </a:r>
          </a:p>
          <a:p>
            <a:pPr marL="171450" indent="-171450">
              <a:lnSpc>
                <a:spcPct val="100000"/>
              </a:lnSpc>
              <a:buSzPct val="100000"/>
              <a:buFont typeface="Arial"/>
              <a:buChar char="•"/>
              <a:defRPr sz="1200">
                <a:latin typeface="Calibri"/>
                <a:ea typeface="Calibri"/>
                <a:cs typeface="Calibri"/>
                <a:sym typeface="Calibri"/>
              </a:defRPr>
            </a:pPr>
            <a:r>
              <a:t>Invocation of chaincode operation (business transaction) carried out in 3 phases: </a:t>
            </a:r>
          </a:p>
          <a:p>
            <a:pPr lvl="1" marL="685800" indent="-228600">
              <a:lnSpc>
                <a:spcPct val="100000"/>
              </a:lnSpc>
              <a:buSzPct val="100000"/>
              <a:buAutoNum type="arabicPeriod" startAt="1"/>
              <a:defRPr sz="1200">
                <a:latin typeface="Calibri"/>
                <a:ea typeface="Calibri"/>
                <a:cs typeface="Calibri"/>
                <a:sym typeface="Calibri"/>
              </a:defRPr>
            </a:pPr>
            <a:r>
              <a:t>Chaincode operation execution simulated on ‘endorsing’ peers. </a:t>
            </a:r>
          </a:p>
          <a:p>
            <a:pPr lvl="2" marL="1143000" indent="-228600">
              <a:lnSpc>
                <a:spcPct val="100000"/>
              </a:lnSpc>
              <a:buSzPct val="100000"/>
              <a:buFont typeface="Arial"/>
              <a:buChar char="•"/>
              <a:defRPr sz="1200">
                <a:latin typeface="Calibri"/>
                <a:ea typeface="Calibri"/>
                <a:cs typeface="Calibri"/>
                <a:sym typeface="Calibri"/>
              </a:defRPr>
            </a:pPr>
            <a:r>
              <a:t>Parallel simulation enabled on endorsers for improved concurrency and scalability since the simulation does not update the blockchain state</a:t>
            </a:r>
          </a:p>
          <a:p>
            <a:pPr lvl="1" marL="685800" indent="-228600">
              <a:lnSpc>
                <a:spcPct val="100000"/>
              </a:lnSpc>
              <a:buSzPct val="100000"/>
              <a:buAutoNum type="arabicPeriod" startAt="1"/>
              <a:defRPr sz="1200">
                <a:latin typeface="Calibri"/>
                <a:ea typeface="Calibri"/>
                <a:cs typeface="Calibri"/>
                <a:sym typeface="Calibri"/>
              </a:defRPr>
            </a:pPr>
            <a:r>
              <a:t>Simulation determines business tran-proposal: readset/writeset, and broadcasts this to the ordering service.</a:t>
            </a:r>
          </a:p>
          <a:p>
            <a:pPr lvl="1" marL="685800" indent="-228600">
              <a:lnSpc>
                <a:spcPct val="100000"/>
              </a:lnSpc>
              <a:buSzPct val="100000"/>
              <a:buAutoNum type="arabicPeriod" startAt="1"/>
              <a:defRPr sz="1200">
                <a:latin typeface="Calibri"/>
                <a:ea typeface="Calibri"/>
                <a:cs typeface="Calibri"/>
                <a:sym typeface="Calibri"/>
              </a:defRPr>
            </a:pPr>
            <a:r>
              <a:t>Tran-proposal is then ordered w.r.t. other tran-proposals and broadcast to commiting peers (includes endorsing peers).</a:t>
            </a:r>
          </a:p>
          <a:p>
            <a:pPr marL="228600" indent="-228600">
              <a:lnSpc>
                <a:spcPct val="100000"/>
              </a:lnSpc>
              <a:buSzPct val="100000"/>
              <a:buFont typeface="Arial"/>
              <a:buChar char="•"/>
              <a:defRPr sz="1200">
                <a:latin typeface="Calibri"/>
                <a:ea typeface="Calibri"/>
                <a:cs typeface="Calibri"/>
                <a:sym typeface="Calibri"/>
              </a:defRPr>
            </a:pPr>
            <a:r>
              <a:t>Commiting peers validate tran-proposal.readset has not been modified since simulation, and applies the tran-proposal.writeset ‘atomically’.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3" name="Shape 983"/>
          <p:cNvSpPr/>
          <p:nvPr>
            <p:ph type="sldImg"/>
          </p:nvPr>
        </p:nvSpPr>
        <p:spPr>
          <a:prstGeom prst="rect">
            <a:avLst/>
          </a:prstGeom>
        </p:spPr>
        <p:txBody>
          <a:bodyPr/>
          <a:lstStyle/>
          <a:p>
            <a:pPr/>
          </a:p>
        </p:txBody>
      </p:sp>
      <p:sp>
        <p:nvSpPr>
          <p:cNvPr id="984" name="Shape 984"/>
          <p:cNvSpPr/>
          <p:nvPr>
            <p:ph type="body" sz="quarter" idx="1"/>
          </p:nvPr>
        </p:nvSpPr>
        <p:spPr>
          <a:prstGeom prst="rect">
            <a:avLst/>
          </a:prstGeom>
        </p:spPr>
        <p:txBody>
          <a:bodyPr/>
          <a:lstStyle/>
          <a:p>
            <a:pPr marL="228600" indent="-228600">
              <a:lnSpc>
                <a:spcPct val="100000"/>
              </a:lnSpc>
              <a:buSzPct val="100000"/>
              <a:buAutoNum type="arabicPeriod" startAt="1"/>
              <a:defRPr sz="1200">
                <a:latin typeface="Arial"/>
                <a:ea typeface="Arial"/>
                <a:cs typeface="Arial"/>
                <a:sym typeface="Arial"/>
              </a:defRPr>
            </a:pPr>
            <a:r>
              <a:t>Blockchain use-cases tend to fall into one of these four categories.</a:t>
            </a:r>
          </a:p>
          <a:p>
            <a:pPr marL="228600" indent="-228600">
              <a:lnSpc>
                <a:spcPct val="100000"/>
              </a:lnSpc>
              <a:buSzPct val="100000"/>
              <a:buAutoNum type="arabicPeriod" startAt="1"/>
              <a:defRPr sz="1200">
                <a:latin typeface="Arial"/>
                <a:ea typeface="Arial"/>
                <a:cs typeface="Arial"/>
                <a:sym typeface="Arial"/>
              </a:defRPr>
            </a:pPr>
          </a:p>
          <a:p>
            <a:pPr marL="228600" indent="-228600">
              <a:lnSpc>
                <a:spcPct val="100000"/>
              </a:lnSpc>
              <a:buSzPct val="100000"/>
              <a:buAutoNum type="arabicPeriod" startAt="2"/>
              <a:defRPr sz="1200">
                <a:latin typeface="Arial"/>
                <a:ea typeface="Arial"/>
                <a:cs typeface="Arial"/>
                <a:sym typeface="Arial"/>
              </a:defRPr>
            </a:pPr>
            <a:r>
              <a:t>The categories towards the bottom of the chart tend to be easier to implement because they have fewer participants to influence, or require less regulatory involvement. This makes them more suited to first projects.</a:t>
            </a:r>
          </a:p>
          <a:p>
            <a:pPr marL="228600" indent="-228600">
              <a:lnSpc>
                <a:spcPct val="100000"/>
              </a:lnSpc>
              <a:buSzPct val="100000"/>
              <a:buAutoNum type="arabicPeriod" startAt="2"/>
              <a:defRPr sz="1200">
                <a:latin typeface="Arial"/>
                <a:ea typeface="Arial"/>
                <a:cs typeface="Arial"/>
                <a:sym typeface="Arial"/>
              </a:defRPr>
            </a:pPr>
          </a:p>
          <a:p>
            <a:pPr marL="228600" indent="-228600">
              <a:lnSpc>
                <a:spcPct val="100000"/>
              </a:lnSpc>
              <a:buSzPct val="100000"/>
              <a:buAutoNum type="arabicPeriod" startAt="3"/>
              <a:defRPr sz="1200">
                <a:latin typeface="Arial"/>
                <a:ea typeface="Arial"/>
                <a:cs typeface="Arial"/>
                <a:sym typeface="Arial"/>
              </a:defRPr>
            </a:pPr>
            <a:r>
              <a:t>Use-cases in the categories towards the top of the chart may take longer to come to fruition, but are highly valuable/transformative.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5689600"/>
            <a:ext cx="10464800" cy="508000"/>
          </a:xfrm>
          <a:prstGeom prst="rect">
            <a:avLst/>
          </a:prstGeom>
        </p:spPr>
        <p:txBody>
          <a:bodyPr anchor="t">
            <a:spAutoFit/>
          </a:bodyPr>
          <a:lstStyle>
            <a:lvl1pPr marL="0" indent="0" algn="ctr">
              <a:spcBef>
                <a:spcPts val="0"/>
              </a:spcBef>
              <a:buSzTx/>
              <a:buNone/>
              <a:defRPr sz="2800"/>
            </a:lvl1pPr>
          </a:lstStyle>
          <a:p>
            <a:pPr/>
            <a:r>
              <a:t>–Johnny Appleseed</a:t>
            </a:r>
          </a:p>
        </p:txBody>
      </p:sp>
      <p:sp>
        <p:nvSpPr>
          <p:cNvPr id="94" name="“Type a quote here.”"/>
          <p:cNvSpPr txBox="1"/>
          <p:nvPr>
            <p:ph type="body" sz="quarter" idx="14"/>
          </p:nvPr>
        </p:nvSpPr>
        <p:spPr>
          <a:xfrm>
            <a:off x="1270000" y="4152900"/>
            <a:ext cx="10464800" cy="6477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Instructions">
    <p:bg>
      <p:bgPr>
        <a:solidFill>
          <a:srgbClr val="FFFFFF"/>
        </a:solidFill>
      </p:bgPr>
    </p:bg>
    <p:spTree>
      <p:nvGrpSpPr>
        <p:cNvPr id="1" name=""/>
        <p:cNvGrpSpPr/>
        <p:nvPr/>
      </p:nvGrpSpPr>
      <p:grpSpPr>
        <a:xfrm>
          <a:off x="0" y="0"/>
          <a:ext cx="0" cy="0"/>
          <a:chOff x="0" y="0"/>
          <a:chExt cx="0" cy="0"/>
        </a:xfrm>
      </p:grpSpPr>
      <p:sp>
        <p:nvSpPr>
          <p:cNvPr id="117" name="© 2015 IBM Corporation"/>
          <p:cNvSpPr txBox="1"/>
          <p:nvPr/>
        </p:nvSpPr>
        <p:spPr>
          <a:xfrm>
            <a:off x="871502" y="8141546"/>
            <a:ext cx="1695592" cy="147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733973">
              <a:defRPr sz="1100">
                <a:solidFill>
                  <a:srgbClr val="5A5A5A"/>
                </a:solidFill>
                <a:latin typeface="Arial"/>
                <a:ea typeface="Arial"/>
                <a:cs typeface="Arial"/>
                <a:sym typeface="Arial"/>
              </a:defRPr>
            </a:lvl1pPr>
          </a:lstStyle>
          <a:p>
            <a:pPr/>
            <a:r>
              <a:t>© 2015 IBM Corporation</a:t>
            </a:r>
          </a:p>
        </p:txBody>
      </p:sp>
      <p:sp>
        <p:nvSpPr>
          <p:cNvPr id="118" name="Title Text"/>
          <p:cNvSpPr txBox="1"/>
          <p:nvPr>
            <p:ph type="title"/>
          </p:nvPr>
        </p:nvSpPr>
        <p:spPr>
          <a:xfrm>
            <a:off x="850310" y="2076471"/>
            <a:ext cx="5635415" cy="1105261"/>
          </a:xfrm>
          <a:prstGeom prst="rect">
            <a:avLst/>
          </a:prstGeom>
        </p:spPr>
        <p:txBody>
          <a:bodyPr lIns="0" tIns="0" rIns="0" bIns="0" anchor="t"/>
          <a:lstStyle>
            <a:lvl1pPr algn="l" defTabSz="1733973">
              <a:lnSpc>
                <a:spcPts val="5600"/>
              </a:lnSpc>
              <a:defRPr cap="none" sz="5200">
                <a:solidFill>
                  <a:srgbClr val="000000"/>
                </a:solidFill>
                <a:latin typeface="Arial"/>
                <a:ea typeface="Arial"/>
                <a:cs typeface="Arial"/>
                <a:sym typeface="Arial"/>
              </a:defRPr>
            </a:lvl1pPr>
          </a:lstStyle>
          <a:p>
            <a:pPr/>
            <a:r>
              <a:t>Title Text</a:t>
            </a:r>
          </a:p>
        </p:txBody>
      </p:sp>
      <p:sp>
        <p:nvSpPr>
          <p:cNvPr id="119" name="Body Level One…"/>
          <p:cNvSpPr txBox="1"/>
          <p:nvPr>
            <p:ph type="body" sz="quarter" idx="1"/>
          </p:nvPr>
        </p:nvSpPr>
        <p:spPr>
          <a:xfrm>
            <a:off x="854569" y="3749585"/>
            <a:ext cx="5644445" cy="437728"/>
          </a:xfrm>
          <a:prstGeom prst="rect">
            <a:avLst/>
          </a:prstGeom>
        </p:spPr>
        <p:txBody>
          <a:bodyPr lIns="0" tIns="0" rIns="0" bIns="0" anchor="t"/>
          <a:lstStyle>
            <a:lvl1pPr marL="0" indent="0" defTabSz="1733973">
              <a:spcBef>
                <a:spcPts val="900"/>
              </a:spcBef>
              <a:buSzTx/>
              <a:buNone/>
              <a:defRPr sz="3600">
                <a:solidFill>
                  <a:srgbClr val="000000"/>
                </a:solidFill>
                <a:latin typeface="Arial"/>
                <a:ea typeface="Arial"/>
                <a:cs typeface="Arial"/>
                <a:sym typeface="Arial"/>
              </a:defRPr>
            </a:lvl1pPr>
            <a:lvl2pPr marL="0" indent="457200" defTabSz="1733973">
              <a:spcBef>
                <a:spcPts val="900"/>
              </a:spcBef>
              <a:buSzTx/>
              <a:buNone/>
              <a:defRPr sz="3600">
                <a:solidFill>
                  <a:srgbClr val="000000"/>
                </a:solidFill>
                <a:latin typeface="Arial"/>
                <a:ea typeface="Arial"/>
                <a:cs typeface="Arial"/>
                <a:sym typeface="Arial"/>
              </a:defRPr>
            </a:lvl2pPr>
            <a:lvl3pPr marL="0" indent="914400" defTabSz="1733973">
              <a:spcBef>
                <a:spcPts val="900"/>
              </a:spcBef>
              <a:buSzTx/>
              <a:buNone/>
              <a:defRPr sz="3600">
                <a:solidFill>
                  <a:srgbClr val="000000"/>
                </a:solidFill>
                <a:latin typeface="Arial"/>
                <a:ea typeface="Arial"/>
                <a:cs typeface="Arial"/>
                <a:sym typeface="Arial"/>
              </a:defRPr>
            </a:lvl3pPr>
            <a:lvl4pPr marL="0" indent="1371600" defTabSz="1733973">
              <a:spcBef>
                <a:spcPts val="900"/>
              </a:spcBef>
              <a:buSzTx/>
              <a:buNone/>
              <a:defRPr sz="3600">
                <a:solidFill>
                  <a:srgbClr val="000000"/>
                </a:solidFill>
                <a:latin typeface="Arial"/>
                <a:ea typeface="Arial"/>
                <a:cs typeface="Arial"/>
                <a:sym typeface="Arial"/>
              </a:defRPr>
            </a:lvl4pPr>
            <a:lvl5pPr marL="0" indent="1828800" defTabSz="1733973">
              <a:spcBef>
                <a:spcPts val="900"/>
              </a:spcBef>
              <a:buSzTx/>
              <a:buNone/>
              <a:defRPr sz="3600">
                <a:solidFill>
                  <a:srgbClr val="000000"/>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xfrm>
            <a:off x="6285653" y="7773753"/>
            <a:ext cx="3034454" cy="451108"/>
          </a:xfrm>
          <a:prstGeom prst="rect">
            <a:avLst/>
          </a:prstGeom>
        </p:spPr>
        <p:txBody>
          <a:bodyPr lIns="65023" tIns="65023" rIns="65023" bIns="65023" anchor="ctr"/>
          <a:lstStyle>
            <a:lvl1pPr algn="r" defTabSz="1733973">
              <a:defRPr b="1" sz="22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Basic Content Layout">
    <p:bg>
      <p:bgPr>
        <a:solidFill>
          <a:srgbClr val="FFFFFF"/>
        </a:solidFill>
      </p:bgPr>
    </p:bg>
    <p:spTree>
      <p:nvGrpSpPr>
        <p:cNvPr id="1" name=""/>
        <p:cNvGrpSpPr/>
        <p:nvPr/>
      </p:nvGrpSpPr>
      <p:grpSpPr>
        <a:xfrm>
          <a:off x="0" y="0"/>
          <a:ext cx="0" cy="0"/>
          <a:chOff x="0" y="0"/>
          <a:chExt cx="0" cy="0"/>
        </a:xfrm>
      </p:grpSpPr>
      <p:sp>
        <p:nvSpPr>
          <p:cNvPr id="127" name="Rectangle 21"/>
          <p:cNvSpPr/>
          <p:nvPr/>
        </p:nvSpPr>
        <p:spPr>
          <a:xfrm>
            <a:off x="-1" y="1219199"/>
            <a:ext cx="13004802" cy="751842"/>
          </a:xfrm>
          <a:prstGeom prst="rect">
            <a:avLst/>
          </a:prstGeom>
          <a:solidFill>
            <a:srgbClr val="6D6E70"/>
          </a:solidFill>
          <a:ln w="12700">
            <a:miter lim="400000"/>
          </a:ln>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sp>
        <p:nvSpPr>
          <p:cNvPr id="128" name="Rectangle 22"/>
          <p:cNvSpPr/>
          <p:nvPr/>
        </p:nvSpPr>
        <p:spPr>
          <a:xfrm>
            <a:off x="-1" y="1219199"/>
            <a:ext cx="13004802" cy="751842"/>
          </a:xfrm>
          <a:prstGeom prst="rect">
            <a:avLst/>
          </a:prstGeom>
          <a:blipFill>
            <a:blip r:embed="rId2"/>
          </a:blipFill>
          <a:ln w="12700">
            <a:miter lim="400000"/>
          </a:ln>
        </p:spPr>
        <p:txBody>
          <a:bodyPr lIns="0" tIns="0" rIns="0" bIns="0" anchor="ctr"/>
          <a:lstStyle/>
          <a:p>
            <a:pPr defTabSz="1300480">
              <a:defRPr b="1" sz="2400">
                <a:solidFill>
                  <a:srgbClr val="333F50"/>
                </a:solidFill>
                <a:latin typeface="Calibri"/>
                <a:ea typeface="Calibri"/>
                <a:cs typeface="Calibri"/>
                <a:sym typeface="Calibri"/>
              </a:defRPr>
            </a:pPr>
          </a:p>
        </p:txBody>
      </p:sp>
      <p:grpSp>
        <p:nvGrpSpPr>
          <p:cNvPr id="143" name="Group 23"/>
          <p:cNvGrpSpPr/>
          <p:nvPr/>
        </p:nvGrpSpPr>
        <p:grpSpPr>
          <a:xfrm>
            <a:off x="11750129" y="1389449"/>
            <a:ext cx="928625" cy="359515"/>
            <a:chOff x="0" y="0"/>
            <a:chExt cx="928624" cy="359513"/>
          </a:xfrm>
        </p:grpSpPr>
        <p:grpSp>
          <p:nvGrpSpPr>
            <p:cNvPr id="139" name="Group 27"/>
            <p:cNvGrpSpPr/>
            <p:nvPr/>
          </p:nvGrpSpPr>
          <p:grpSpPr>
            <a:xfrm>
              <a:off x="190415" y="0"/>
              <a:ext cx="272833" cy="352408"/>
              <a:chOff x="0" y="0"/>
              <a:chExt cx="272832" cy="352407"/>
            </a:xfrm>
          </p:grpSpPr>
          <p:sp>
            <p:nvSpPr>
              <p:cNvPr id="129" name="Freeform 439"/>
              <p:cNvSpPr/>
              <p:nvPr/>
            </p:nvSpPr>
            <p:spPr>
              <a:xfrm rot="5400000">
                <a:off x="109417" y="-109418"/>
                <a:ext cx="24157" cy="242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00"/>
                    </a:moveTo>
                    <a:cubicBezTo>
                      <a:pt x="1543" y="3150"/>
                      <a:pt x="7714" y="1350"/>
                      <a:pt x="21600" y="0"/>
                    </a:cubicBezTo>
                    <a:cubicBezTo>
                      <a:pt x="21600" y="0"/>
                      <a:pt x="21600" y="21600"/>
                      <a:pt x="21600" y="21600"/>
                    </a:cubicBezTo>
                    <a:cubicBezTo>
                      <a:pt x="0" y="21600"/>
                      <a:pt x="0" y="21600"/>
                      <a:pt x="0" y="21600"/>
                    </a:cubicBezTo>
                    <a:lnTo>
                      <a:pt x="0" y="51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0" name="Freeform 440"/>
              <p:cNvSpPr/>
              <p:nvPr/>
            </p:nvSpPr>
            <p:spPr>
              <a:xfrm rot="5400000">
                <a:off x="122206" y="-76024"/>
                <a:ext cx="25579" cy="26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
                    </a:moveTo>
                    <a:cubicBezTo>
                      <a:pt x="7200" y="405"/>
                      <a:pt x="12960" y="0"/>
                      <a:pt x="21600" y="0"/>
                    </a:cubicBezTo>
                    <a:cubicBezTo>
                      <a:pt x="21600" y="21600"/>
                      <a:pt x="21600" y="21600"/>
                      <a:pt x="21600" y="21600"/>
                    </a:cubicBezTo>
                    <a:cubicBezTo>
                      <a:pt x="0" y="21600"/>
                      <a:pt x="0" y="21600"/>
                      <a:pt x="0" y="21600"/>
                    </a:cubicBezTo>
                    <a:lnTo>
                      <a:pt x="0" y="54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1" name="Freeform 441"/>
              <p:cNvSpPr/>
              <p:nvPr/>
            </p:nvSpPr>
            <p:spPr>
              <a:xfrm rot="5400000">
                <a:off x="219899" y="67853"/>
                <a:ext cx="25579" cy="7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0"/>
                      <a:pt x="14400" y="470"/>
                      <a:pt x="21600" y="939"/>
                    </a:cubicBezTo>
                    <a:cubicBezTo>
                      <a:pt x="21600" y="21600"/>
                      <a:pt x="21600" y="21600"/>
                      <a:pt x="21600" y="21600"/>
                    </a:cubicBezTo>
                    <a:cubicBezTo>
                      <a:pt x="0" y="21600"/>
                      <a:pt x="0" y="21600"/>
                      <a:pt x="0" y="21600"/>
                    </a:cubicBezTo>
                    <a:lnTo>
                      <a:pt x="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2" name="Rectangle 442"/>
              <p:cNvSpPr/>
              <p:nvPr/>
            </p:nvSpPr>
            <p:spPr>
              <a:xfrm rot="5400000">
                <a:off x="72471" y="70339"/>
                <a:ext cx="25579" cy="72472"/>
              </a:xfrm>
              <a:prstGeom prst="rect">
                <a:avLst/>
              </a:pr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3" name="Freeform 443"/>
              <p:cNvSpPr/>
              <p:nvPr/>
            </p:nvSpPr>
            <p:spPr>
              <a:xfrm rot="5400000">
                <a:off x="140679" y="48314"/>
                <a:ext cx="25579" cy="208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0"/>
                      <a:pt x="0" y="0"/>
                      <a:pt x="0" y="0"/>
                    </a:cubicBezTo>
                    <a:cubicBezTo>
                      <a:pt x="0" y="0"/>
                      <a:pt x="0" y="0"/>
                      <a:pt x="0" y="0"/>
                    </a:cubicBezTo>
                    <a:cubicBezTo>
                      <a:pt x="7200" y="523"/>
                      <a:pt x="15840" y="1394"/>
                      <a:pt x="21600" y="2265"/>
                    </a:cubicBezTo>
                    <a:cubicBezTo>
                      <a:pt x="21600" y="2265"/>
                      <a:pt x="21600" y="21600"/>
                      <a:pt x="21600" y="21600"/>
                    </a:cubicBezTo>
                    <a:lnTo>
                      <a:pt x="0" y="216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4" name="Freeform 444"/>
              <p:cNvSpPr/>
              <p:nvPr/>
            </p:nvSpPr>
            <p:spPr>
              <a:xfrm rot="5400000">
                <a:off x="140553" y="96043"/>
                <a:ext cx="25579" cy="208637"/>
              </a:xfrm>
              <a:custGeom>
                <a:avLst/>
                <a:gdLst/>
                <a:ahLst/>
                <a:cxnLst>
                  <a:cxn ang="0">
                    <a:pos x="wd2" y="hd2"/>
                  </a:cxn>
                  <a:cxn ang="5400000">
                    <a:pos x="wd2" y="hd2"/>
                  </a:cxn>
                  <a:cxn ang="10800000">
                    <a:pos x="wd2" y="hd2"/>
                  </a:cxn>
                  <a:cxn ang="16200000">
                    <a:pos x="wd2" y="hd2"/>
                  </a:cxn>
                </a:cxnLst>
                <a:rect l="0" t="0" r="r" b="b"/>
                <a:pathLst>
                  <a:path w="21600" h="21428" fill="norm" stroke="1" extrusionOk="0">
                    <a:moveTo>
                      <a:pt x="0" y="21428"/>
                    </a:moveTo>
                    <a:cubicBezTo>
                      <a:pt x="0" y="2247"/>
                      <a:pt x="0" y="2247"/>
                      <a:pt x="0" y="2247"/>
                    </a:cubicBezTo>
                    <a:cubicBezTo>
                      <a:pt x="5760" y="1383"/>
                      <a:pt x="12960" y="519"/>
                      <a:pt x="21600" y="1"/>
                    </a:cubicBezTo>
                    <a:cubicBezTo>
                      <a:pt x="21600" y="-172"/>
                      <a:pt x="21600" y="21428"/>
                      <a:pt x="21600" y="21428"/>
                    </a:cubicBezTo>
                    <a:lnTo>
                      <a:pt x="0" y="21428"/>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5" name="Freeform 445"/>
              <p:cNvSpPr/>
              <p:nvPr/>
            </p:nvSpPr>
            <p:spPr>
              <a:xfrm rot="5400000">
                <a:off x="74247" y="209952"/>
                <a:ext cx="23448" cy="7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0"/>
                      <a:pt x="0" y="0"/>
                      <a:pt x="0" y="0"/>
                    </a:cubicBezTo>
                    <a:cubicBezTo>
                      <a:pt x="0" y="0"/>
                      <a:pt x="21600" y="0"/>
                      <a:pt x="21600" y="0"/>
                    </a:cubicBezTo>
                    <a:cubicBezTo>
                      <a:pt x="21600" y="0"/>
                      <a:pt x="21600" y="21600"/>
                      <a:pt x="21600" y="21600"/>
                    </a:cubicBezTo>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6" name="Freeform 446"/>
              <p:cNvSpPr/>
              <p:nvPr/>
            </p:nvSpPr>
            <p:spPr>
              <a:xfrm rot="5400000">
                <a:off x="222386" y="208176"/>
                <a:ext cx="23448" cy="7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09"/>
                    </a:moveTo>
                    <a:cubicBezTo>
                      <a:pt x="6171" y="0"/>
                      <a:pt x="13886" y="0"/>
                      <a:pt x="21600" y="0"/>
                    </a:cubicBezTo>
                    <a:cubicBezTo>
                      <a:pt x="21600" y="21600"/>
                      <a:pt x="21600" y="21600"/>
                      <a:pt x="21600" y="21600"/>
                    </a:cubicBezTo>
                    <a:cubicBezTo>
                      <a:pt x="0" y="21600"/>
                      <a:pt x="0" y="21600"/>
                      <a:pt x="0" y="21600"/>
                    </a:cubicBezTo>
                    <a:lnTo>
                      <a:pt x="0" y="1409"/>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7" name="Freeform 447"/>
              <p:cNvSpPr/>
              <p:nvPr/>
            </p:nvSpPr>
            <p:spPr>
              <a:xfrm rot="5400000">
                <a:off x="122916" y="157730"/>
                <a:ext cx="24158" cy="26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714" y="135"/>
                      <a:pt x="15429" y="270"/>
                      <a:pt x="21600" y="675"/>
                    </a:cubicBezTo>
                    <a:cubicBezTo>
                      <a:pt x="21600" y="945"/>
                      <a:pt x="21600" y="945"/>
                      <a:pt x="21600" y="945"/>
                    </a:cubicBezTo>
                    <a:cubicBezTo>
                      <a:pt x="21600" y="21600"/>
                      <a:pt x="21600" y="21600"/>
                      <a:pt x="21600" y="21600"/>
                    </a:cubicBezTo>
                    <a:cubicBezTo>
                      <a:pt x="0" y="21600"/>
                      <a:pt x="0" y="21600"/>
                      <a:pt x="0" y="21600"/>
                    </a:cubicBezTo>
                    <a:lnTo>
                      <a:pt x="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38" name="Freeform 448"/>
              <p:cNvSpPr/>
              <p:nvPr/>
            </p:nvSpPr>
            <p:spPr>
              <a:xfrm rot="5400000">
                <a:off x="109417" y="217412"/>
                <a:ext cx="25579" cy="244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21600"/>
                      <a:pt x="0" y="0"/>
                      <a:pt x="0" y="0"/>
                    </a:cubicBezTo>
                    <a:cubicBezTo>
                      <a:pt x="14400" y="1341"/>
                      <a:pt x="21600" y="3426"/>
                      <a:pt x="21600" y="5512"/>
                    </a:cubicBezTo>
                    <a:lnTo>
                      <a:pt x="21600" y="216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grpSp>
        <p:sp>
          <p:nvSpPr>
            <p:cNvPr id="140" name="Freeform 450"/>
            <p:cNvSpPr/>
            <p:nvPr/>
          </p:nvSpPr>
          <p:spPr>
            <a:xfrm rot="5400000">
              <a:off x="884218" y="315107"/>
              <a:ext cx="44762" cy="44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69" y="10800"/>
                  </a:moveTo>
                  <a:cubicBezTo>
                    <a:pt x="9969" y="9138"/>
                    <a:pt x="10800" y="6646"/>
                    <a:pt x="8308" y="6646"/>
                  </a:cubicBezTo>
                  <a:cubicBezTo>
                    <a:pt x="5815" y="6646"/>
                    <a:pt x="5815" y="8308"/>
                    <a:pt x="5815" y="9969"/>
                  </a:cubicBezTo>
                  <a:cubicBezTo>
                    <a:pt x="5815" y="13292"/>
                    <a:pt x="5815" y="13292"/>
                    <a:pt x="5815" y="13292"/>
                  </a:cubicBezTo>
                  <a:cubicBezTo>
                    <a:pt x="9969" y="13292"/>
                    <a:pt x="9969" y="13292"/>
                    <a:pt x="9969" y="13292"/>
                  </a:cubicBezTo>
                  <a:lnTo>
                    <a:pt x="9969" y="10800"/>
                  </a:lnTo>
                  <a:close/>
                  <a:moveTo>
                    <a:pt x="16615" y="4985"/>
                  </a:moveTo>
                  <a:cubicBezTo>
                    <a:pt x="16615" y="6646"/>
                    <a:pt x="16615" y="6646"/>
                    <a:pt x="16615" y="6646"/>
                  </a:cubicBezTo>
                  <a:cubicBezTo>
                    <a:pt x="11631" y="10800"/>
                    <a:pt x="11631" y="10800"/>
                    <a:pt x="11631" y="10800"/>
                  </a:cubicBezTo>
                  <a:cubicBezTo>
                    <a:pt x="11631" y="13292"/>
                    <a:pt x="11631" y="13292"/>
                    <a:pt x="11631" y="13292"/>
                  </a:cubicBezTo>
                  <a:cubicBezTo>
                    <a:pt x="16615" y="13292"/>
                    <a:pt x="16615" y="13292"/>
                    <a:pt x="16615" y="13292"/>
                  </a:cubicBezTo>
                  <a:cubicBezTo>
                    <a:pt x="16615" y="14954"/>
                    <a:pt x="16615" y="14954"/>
                    <a:pt x="16615" y="14954"/>
                  </a:cubicBezTo>
                  <a:cubicBezTo>
                    <a:pt x="4985" y="14954"/>
                    <a:pt x="4985" y="14954"/>
                    <a:pt x="4985" y="14954"/>
                  </a:cubicBezTo>
                  <a:cubicBezTo>
                    <a:pt x="4985" y="9138"/>
                    <a:pt x="4985" y="9138"/>
                    <a:pt x="4985" y="9138"/>
                  </a:cubicBezTo>
                  <a:cubicBezTo>
                    <a:pt x="4985" y="5815"/>
                    <a:pt x="5815" y="4985"/>
                    <a:pt x="8308" y="4985"/>
                  </a:cubicBezTo>
                  <a:cubicBezTo>
                    <a:pt x="10800" y="4985"/>
                    <a:pt x="11631" y="6646"/>
                    <a:pt x="11631" y="9138"/>
                  </a:cubicBezTo>
                  <a:lnTo>
                    <a:pt x="16615" y="4985"/>
                  </a:lnTo>
                  <a:close/>
                  <a:moveTo>
                    <a:pt x="10800" y="1662"/>
                  </a:moveTo>
                  <a:cubicBezTo>
                    <a:pt x="5815" y="1662"/>
                    <a:pt x="1662" y="4985"/>
                    <a:pt x="1662" y="10800"/>
                  </a:cubicBezTo>
                  <a:cubicBezTo>
                    <a:pt x="1662" y="15785"/>
                    <a:pt x="5815" y="19938"/>
                    <a:pt x="10800" y="19938"/>
                  </a:cubicBezTo>
                  <a:cubicBezTo>
                    <a:pt x="16615" y="19938"/>
                    <a:pt x="20769" y="15785"/>
                    <a:pt x="20769" y="10800"/>
                  </a:cubicBezTo>
                  <a:cubicBezTo>
                    <a:pt x="20769" y="4985"/>
                    <a:pt x="16615" y="1662"/>
                    <a:pt x="10800" y="1662"/>
                  </a:cubicBezTo>
                  <a:moveTo>
                    <a:pt x="10800" y="21600"/>
                  </a:moveTo>
                  <a:cubicBezTo>
                    <a:pt x="4985" y="21600"/>
                    <a:pt x="0" y="16615"/>
                    <a:pt x="0" y="10800"/>
                  </a:cubicBezTo>
                  <a:cubicBezTo>
                    <a:pt x="0" y="4154"/>
                    <a:pt x="4985" y="0"/>
                    <a:pt x="10800" y="0"/>
                  </a:cubicBezTo>
                  <a:cubicBezTo>
                    <a:pt x="16615" y="0"/>
                    <a:pt x="21600" y="4154"/>
                    <a:pt x="21600" y="10800"/>
                  </a:cubicBezTo>
                  <a:cubicBezTo>
                    <a:pt x="21600" y="16615"/>
                    <a:pt x="16615" y="21600"/>
                    <a:pt x="10800" y="21600"/>
                  </a:cubicBezTo>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41" name="Freeform 451"/>
            <p:cNvSpPr/>
            <p:nvPr/>
          </p:nvSpPr>
          <p:spPr>
            <a:xfrm rot="5400000">
              <a:off x="497708" y="-15986"/>
              <a:ext cx="352409" cy="38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6632"/>
                  </a:moveTo>
                  <a:cubicBezTo>
                    <a:pt x="15861" y="6632"/>
                    <a:pt x="15861" y="6632"/>
                    <a:pt x="15861" y="6632"/>
                  </a:cubicBezTo>
                  <a:cubicBezTo>
                    <a:pt x="15861" y="2653"/>
                    <a:pt x="15861" y="2653"/>
                    <a:pt x="15861" y="2653"/>
                  </a:cubicBezTo>
                  <a:cubicBezTo>
                    <a:pt x="14400" y="2653"/>
                    <a:pt x="14400" y="2653"/>
                    <a:pt x="14400" y="2653"/>
                  </a:cubicBezTo>
                  <a:lnTo>
                    <a:pt x="14400" y="6632"/>
                  </a:lnTo>
                  <a:close/>
                  <a:moveTo>
                    <a:pt x="11478" y="6632"/>
                  </a:moveTo>
                  <a:cubicBezTo>
                    <a:pt x="13043" y="6632"/>
                    <a:pt x="13043" y="6632"/>
                    <a:pt x="13043" y="6632"/>
                  </a:cubicBezTo>
                  <a:cubicBezTo>
                    <a:pt x="13043" y="2653"/>
                    <a:pt x="13043" y="2653"/>
                    <a:pt x="13043" y="2653"/>
                  </a:cubicBezTo>
                  <a:cubicBezTo>
                    <a:pt x="11478" y="2653"/>
                    <a:pt x="11478" y="2653"/>
                    <a:pt x="11478" y="2653"/>
                  </a:cubicBezTo>
                  <a:lnTo>
                    <a:pt x="11478" y="6632"/>
                  </a:lnTo>
                  <a:close/>
                  <a:moveTo>
                    <a:pt x="20035" y="10137"/>
                  </a:moveTo>
                  <a:cubicBezTo>
                    <a:pt x="20035" y="11368"/>
                    <a:pt x="20035" y="11368"/>
                    <a:pt x="20035" y="11368"/>
                  </a:cubicBezTo>
                  <a:cubicBezTo>
                    <a:pt x="21600" y="10895"/>
                    <a:pt x="21600" y="10895"/>
                    <a:pt x="21600" y="10895"/>
                  </a:cubicBezTo>
                  <a:cubicBezTo>
                    <a:pt x="21600" y="10705"/>
                    <a:pt x="21600" y="10705"/>
                    <a:pt x="21600" y="10705"/>
                  </a:cubicBezTo>
                  <a:lnTo>
                    <a:pt x="20035" y="10137"/>
                  </a:lnTo>
                  <a:close/>
                  <a:moveTo>
                    <a:pt x="17217" y="9284"/>
                  </a:moveTo>
                  <a:cubicBezTo>
                    <a:pt x="17217" y="12316"/>
                    <a:pt x="17217" y="12316"/>
                    <a:pt x="17217" y="12316"/>
                  </a:cubicBezTo>
                  <a:cubicBezTo>
                    <a:pt x="18678" y="11747"/>
                    <a:pt x="18678" y="11747"/>
                    <a:pt x="18678" y="11747"/>
                  </a:cubicBezTo>
                  <a:cubicBezTo>
                    <a:pt x="18678" y="9758"/>
                    <a:pt x="18678" y="9758"/>
                    <a:pt x="18678" y="9758"/>
                  </a:cubicBezTo>
                  <a:lnTo>
                    <a:pt x="17217" y="9284"/>
                  </a:lnTo>
                  <a:close/>
                  <a:moveTo>
                    <a:pt x="14400" y="8337"/>
                  </a:moveTo>
                  <a:cubicBezTo>
                    <a:pt x="14400" y="13168"/>
                    <a:pt x="14400" y="13168"/>
                    <a:pt x="14400" y="13168"/>
                  </a:cubicBezTo>
                  <a:cubicBezTo>
                    <a:pt x="14400" y="13168"/>
                    <a:pt x="15861" y="12695"/>
                    <a:pt x="15861" y="12695"/>
                  </a:cubicBezTo>
                  <a:cubicBezTo>
                    <a:pt x="15861" y="12695"/>
                    <a:pt x="15861" y="8811"/>
                    <a:pt x="15861" y="8811"/>
                  </a:cubicBezTo>
                  <a:cubicBezTo>
                    <a:pt x="15861" y="8811"/>
                    <a:pt x="14400" y="8337"/>
                    <a:pt x="14400" y="8337"/>
                  </a:cubicBezTo>
                  <a:moveTo>
                    <a:pt x="11478" y="7389"/>
                  </a:moveTo>
                  <a:cubicBezTo>
                    <a:pt x="11478" y="14116"/>
                    <a:pt x="11478" y="14116"/>
                    <a:pt x="11478" y="14116"/>
                  </a:cubicBezTo>
                  <a:cubicBezTo>
                    <a:pt x="11478" y="14116"/>
                    <a:pt x="13043" y="13642"/>
                    <a:pt x="13043" y="13642"/>
                  </a:cubicBezTo>
                  <a:cubicBezTo>
                    <a:pt x="13043" y="7958"/>
                    <a:pt x="13043" y="7958"/>
                    <a:pt x="13043" y="7958"/>
                  </a:cubicBezTo>
                  <a:cubicBezTo>
                    <a:pt x="13043" y="7863"/>
                    <a:pt x="11478" y="7484"/>
                    <a:pt x="11478" y="7389"/>
                  </a:cubicBezTo>
                  <a:moveTo>
                    <a:pt x="13043" y="14874"/>
                  </a:moveTo>
                  <a:cubicBezTo>
                    <a:pt x="13043" y="14874"/>
                    <a:pt x="11478" y="14874"/>
                    <a:pt x="11478" y="14874"/>
                  </a:cubicBezTo>
                  <a:cubicBezTo>
                    <a:pt x="11478" y="18947"/>
                    <a:pt x="11478" y="18947"/>
                    <a:pt x="11478" y="18947"/>
                  </a:cubicBezTo>
                  <a:cubicBezTo>
                    <a:pt x="13043" y="18947"/>
                    <a:pt x="13043" y="18947"/>
                    <a:pt x="13043" y="18947"/>
                  </a:cubicBezTo>
                  <a:cubicBezTo>
                    <a:pt x="13043" y="18947"/>
                    <a:pt x="13043" y="14874"/>
                    <a:pt x="13043" y="14874"/>
                  </a:cubicBezTo>
                  <a:moveTo>
                    <a:pt x="15861" y="14874"/>
                  </a:moveTo>
                  <a:cubicBezTo>
                    <a:pt x="14400" y="14874"/>
                    <a:pt x="14400" y="14874"/>
                    <a:pt x="14400" y="14874"/>
                  </a:cubicBezTo>
                  <a:cubicBezTo>
                    <a:pt x="14400" y="18947"/>
                    <a:pt x="14400" y="18947"/>
                    <a:pt x="14400" y="18947"/>
                  </a:cubicBezTo>
                  <a:cubicBezTo>
                    <a:pt x="15861" y="18947"/>
                    <a:pt x="15861" y="18947"/>
                    <a:pt x="15861" y="18947"/>
                  </a:cubicBezTo>
                  <a:lnTo>
                    <a:pt x="15861" y="14874"/>
                  </a:lnTo>
                  <a:close/>
                  <a:moveTo>
                    <a:pt x="20035" y="21600"/>
                  </a:moveTo>
                  <a:cubicBezTo>
                    <a:pt x="21600" y="21600"/>
                    <a:pt x="21600" y="21600"/>
                    <a:pt x="21600" y="21600"/>
                  </a:cubicBezTo>
                  <a:cubicBezTo>
                    <a:pt x="21600" y="14874"/>
                    <a:pt x="21600" y="14874"/>
                    <a:pt x="21600" y="14874"/>
                  </a:cubicBezTo>
                  <a:cubicBezTo>
                    <a:pt x="20035" y="14874"/>
                    <a:pt x="20035" y="14874"/>
                    <a:pt x="20035" y="14874"/>
                  </a:cubicBezTo>
                  <a:lnTo>
                    <a:pt x="20035" y="21600"/>
                  </a:lnTo>
                  <a:close/>
                  <a:moveTo>
                    <a:pt x="17217" y="21600"/>
                  </a:moveTo>
                  <a:cubicBezTo>
                    <a:pt x="18678" y="21600"/>
                    <a:pt x="18678" y="21600"/>
                    <a:pt x="18678" y="21600"/>
                  </a:cubicBezTo>
                  <a:cubicBezTo>
                    <a:pt x="18678" y="14874"/>
                    <a:pt x="18678" y="14874"/>
                    <a:pt x="18678" y="14874"/>
                  </a:cubicBezTo>
                  <a:cubicBezTo>
                    <a:pt x="17217" y="14874"/>
                    <a:pt x="17217" y="14874"/>
                    <a:pt x="17217" y="14874"/>
                  </a:cubicBezTo>
                  <a:lnTo>
                    <a:pt x="17217" y="21600"/>
                  </a:lnTo>
                  <a:close/>
                  <a:moveTo>
                    <a:pt x="1461" y="13737"/>
                  </a:moveTo>
                  <a:cubicBezTo>
                    <a:pt x="0" y="14211"/>
                    <a:pt x="0" y="14211"/>
                    <a:pt x="0" y="14211"/>
                  </a:cubicBezTo>
                  <a:cubicBezTo>
                    <a:pt x="0" y="21600"/>
                    <a:pt x="0" y="21600"/>
                    <a:pt x="0" y="21600"/>
                  </a:cubicBezTo>
                  <a:cubicBezTo>
                    <a:pt x="0" y="21600"/>
                    <a:pt x="1461" y="21600"/>
                    <a:pt x="1461" y="21600"/>
                  </a:cubicBezTo>
                  <a:cubicBezTo>
                    <a:pt x="1461" y="21600"/>
                    <a:pt x="1461" y="13737"/>
                    <a:pt x="1461" y="13737"/>
                  </a:cubicBezTo>
                  <a:moveTo>
                    <a:pt x="4383" y="21600"/>
                  </a:moveTo>
                  <a:cubicBezTo>
                    <a:pt x="4383" y="12789"/>
                    <a:pt x="4383" y="12789"/>
                    <a:pt x="4383" y="12789"/>
                  </a:cubicBezTo>
                  <a:cubicBezTo>
                    <a:pt x="2817" y="13358"/>
                    <a:pt x="2817" y="13358"/>
                    <a:pt x="2817" y="13358"/>
                  </a:cubicBezTo>
                  <a:cubicBezTo>
                    <a:pt x="2817" y="21600"/>
                    <a:pt x="2817" y="21600"/>
                    <a:pt x="2817" y="21600"/>
                  </a:cubicBezTo>
                  <a:lnTo>
                    <a:pt x="4383" y="21600"/>
                  </a:lnTo>
                  <a:close/>
                  <a:moveTo>
                    <a:pt x="7304" y="18947"/>
                  </a:moveTo>
                  <a:cubicBezTo>
                    <a:pt x="7304" y="11937"/>
                    <a:pt x="7304" y="11937"/>
                    <a:pt x="7304" y="11937"/>
                  </a:cubicBezTo>
                  <a:cubicBezTo>
                    <a:pt x="5739" y="12411"/>
                    <a:pt x="5739" y="12411"/>
                    <a:pt x="5739" y="12411"/>
                  </a:cubicBezTo>
                  <a:cubicBezTo>
                    <a:pt x="5739" y="18947"/>
                    <a:pt x="5739" y="18947"/>
                    <a:pt x="5739" y="18947"/>
                  </a:cubicBezTo>
                  <a:lnTo>
                    <a:pt x="7304" y="18947"/>
                  </a:lnTo>
                  <a:close/>
                  <a:moveTo>
                    <a:pt x="10122" y="10989"/>
                  </a:moveTo>
                  <a:cubicBezTo>
                    <a:pt x="8557" y="11463"/>
                    <a:pt x="8557" y="11463"/>
                    <a:pt x="8557" y="11463"/>
                  </a:cubicBezTo>
                  <a:cubicBezTo>
                    <a:pt x="8557" y="18947"/>
                    <a:pt x="8557" y="18947"/>
                    <a:pt x="8557" y="18947"/>
                  </a:cubicBezTo>
                  <a:cubicBezTo>
                    <a:pt x="10122" y="18947"/>
                    <a:pt x="10122" y="18947"/>
                    <a:pt x="10122" y="18947"/>
                  </a:cubicBezTo>
                  <a:cubicBezTo>
                    <a:pt x="10122" y="14874"/>
                    <a:pt x="10122" y="14874"/>
                    <a:pt x="10122" y="14874"/>
                  </a:cubicBezTo>
                  <a:cubicBezTo>
                    <a:pt x="10122" y="14874"/>
                    <a:pt x="8974" y="14874"/>
                    <a:pt x="8974" y="14874"/>
                  </a:cubicBezTo>
                  <a:cubicBezTo>
                    <a:pt x="10122" y="14495"/>
                    <a:pt x="10122" y="14495"/>
                    <a:pt x="10122" y="14495"/>
                  </a:cubicBezTo>
                  <a:cubicBezTo>
                    <a:pt x="10122" y="14495"/>
                    <a:pt x="10122" y="10989"/>
                    <a:pt x="10122" y="10989"/>
                  </a:cubicBezTo>
                  <a:moveTo>
                    <a:pt x="8557" y="2653"/>
                  </a:moveTo>
                  <a:cubicBezTo>
                    <a:pt x="8557" y="10137"/>
                    <a:pt x="8557" y="10137"/>
                    <a:pt x="8557" y="10137"/>
                  </a:cubicBezTo>
                  <a:cubicBezTo>
                    <a:pt x="10122" y="10611"/>
                    <a:pt x="10122" y="10611"/>
                    <a:pt x="10122" y="10611"/>
                  </a:cubicBezTo>
                  <a:cubicBezTo>
                    <a:pt x="10122" y="7011"/>
                    <a:pt x="10122" y="7011"/>
                    <a:pt x="10122" y="7011"/>
                  </a:cubicBezTo>
                  <a:cubicBezTo>
                    <a:pt x="10122" y="7011"/>
                    <a:pt x="8974" y="6632"/>
                    <a:pt x="8974" y="6632"/>
                  </a:cubicBezTo>
                  <a:cubicBezTo>
                    <a:pt x="8974" y="6632"/>
                    <a:pt x="10122" y="6632"/>
                    <a:pt x="10122" y="6632"/>
                  </a:cubicBezTo>
                  <a:cubicBezTo>
                    <a:pt x="10122" y="2653"/>
                    <a:pt x="10122" y="2653"/>
                    <a:pt x="10122" y="2653"/>
                  </a:cubicBezTo>
                  <a:lnTo>
                    <a:pt x="8557" y="2653"/>
                  </a:lnTo>
                  <a:close/>
                  <a:moveTo>
                    <a:pt x="5739" y="2653"/>
                  </a:moveTo>
                  <a:cubicBezTo>
                    <a:pt x="5739" y="9189"/>
                    <a:pt x="5739" y="9189"/>
                    <a:pt x="5739" y="9189"/>
                  </a:cubicBezTo>
                  <a:cubicBezTo>
                    <a:pt x="7304" y="9663"/>
                    <a:pt x="7304" y="9663"/>
                    <a:pt x="7304" y="9663"/>
                  </a:cubicBezTo>
                  <a:cubicBezTo>
                    <a:pt x="7304" y="2653"/>
                    <a:pt x="7304" y="2653"/>
                    <a:pt x="7304" y="2653"/>
                  </a:cubicBezTo>
                  <a:cubicBezTo>
                    <a:pt x="7304" y="2653"/>
                    <a:pt x="5739" y="2653"/>
                    <a:pt x="5739" y="2653"/>
                  </a:cubicBezTo>
                  <a:moveTo>
                    <a:pt x="1461" y="7863"/>
                  </a:moveTo>
                  <a:cubicBezTo>
                    <a:pt x="1461" y="0"/>
                    <a:pt x="1461" y="0"/>
                    <a:pt x="1461" y="0"/>
                  </a:cubicBezTo>
                  <a:cubicBezTo>
                    <a:pt x="0" y="0"/>
                    <a:pt x="0" y="0"/>
                    <a:pt x="0" y="0"/>
                  </a:cubicBezTo>
                  <a:cubicBezTo>
                    <a:pt x="0" y="7389"/>
                    <a:pt x="0" y="7389"/>
                    <a:pt x="0" y="7389"/>
                  </a:cubicBezTo>
                  <a:lnTo>
                    <a:pt x="1461" y="7863"/>
                  </a:lnTo>
                  <a:close/>
                  <a:moveTo>
                    <a:pt x="4383" y="8811"/>
                  </a:moveTo>
                  <a:cubicBezTo>
                    <a:pt x="4383" y="0"/>
                    <a:pt x="4383" y="0"/>
                    <a:pt x="4383" y="0"/>
                  </a:cubicBezTo>
                  <a:cubicBezTo>
                    <a:pt x="2817" y="0"/>
                    <a:pt x="2817" y="0"/>
                    <a:pt x="2817" y="0"/>
                  </a:cubicBezTo>
                  <a:cubicBezTo>
                    <a:pt x="2817" y="8242"/>
                    <a:pt x="2817" y="8242"/>
                    <a:pt x="2817" y="8242"/>
                  </a:cubicBezTo>
                  <a:cubicBezTo>
                    <a:pt x="2817" y="8242"/>
                    <a:pt x="4383" y="8811"/>
                    <a:pt x="4383" y="8811"/>
                  </a:cubicBezTo>
                  <a:moveTo>
                    <a:pt x="18678" y="0"/>
                  </a:moveTo>
                  <a:cubicBezTo>
                    <a:pt x="17217" y="0"/>
                    <a:pt x="17217" y="0"/>
                    <a:pt x="17217" y="0"/>
                  </a:cubicBezTo>
                  <a:cubicBezTo>
                    <a:pt x="17217" y="6632"/>
                    <a:pt x="17217" y="6632"/>
                    <a:pt x="17217" y="6632"/>
                  </a:cubicBezTo>
                  <a:cubicBezTo>
                    <a:pt x="18678" y="6632"/>
                    <a:pt x="18678" y="6632"/>
                    <a:pt x="18678" y="6632"/>
                  </a:cubicBezTo>
                  <a:lnTo>
                    <a:pt x="18678" y="0"/>
                  </a:lnTo>
                  <a:close/>
                  <a:moveTo>
                    <a:pt x="21600" y="0"/>
                  </a:moveTo>
                  <a:cubicBezTo>
                    <a:pt x="20035" y="0"/>
                    <a:pt x="20035" y="0"/>
                    <a:pt x="20035" y="0"/>
                  </a:cubicBezTo>
                  <a:cubicBezTo>
                    <a:pt x="20035" y="6632"/>
                    <a:pt x="20035" y="6632"/>
                    <a:pt x="20035" y="6632"/>
                  </a:cubicBezTo>
                  <a:cubicBezTo>
                    <a:pt x="21600" y="6632"/>
                    <a:pt x="21600" y="6632"/>
                    <a:pt x="21600" y="6632"/>
                  </a:cubicBezTo>
                  <a:lnTo>
                    <a:pt x="2160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42" name="Freeform 452"/>
            <p:cNvSpPr/>
            <p:nvPr/>
          </p:nvSpPr>
          <p:spPr>
            <a:xfrm rot="5400000">
              <a:off x="-92010" y="92009"/>
              <a:ext cx="352409" cy="168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17" y="0"/>
                  </a:moveTo>
                  <a:cubicBezTo>
                    <a:pt x="17217" y="0"/>
                    <a:pt x="17217" y="21600"/>
                    <a:pt x="17217" y="21600"/>
                  </a:cubicBezTo>
                  <a:cubicBezTo>
                    <a:pt x="18678" y="21600"/>
                    <a:pt x="18678" y="21600"/>
                    <a:pt x="18678" y="21600"/>
                  </a:cubicBezTo>
                  <a:cubicBezTo>
                    <a:pt x="18678" y="0"/>
                    <a:pt x="18678" y="0"/>
                    <a:pt x="18678" y="0"/>
                  </a:cubicBezTo>
                  <a:cubicBezTo>
                    <a:pt x="18678" y="0"/>
                    <a:pt x="17217" y="0"/>
                    <a:pt x="17217" y="0"/>
                  </a:cubicBezTo>
                  <a:moveTo>
                    <a:pt x="8557" y="15552"/>
                  </a:moveTo>
                  <a:cubicBezTo>
                    <a:pt x="10122" y="15552"/>
                    <a:pt x="10122" y="15552"/>
                    <a:pt x="10122" y="15552"/>
                  </a:cubicBezTo>
                  <a:cubicBezTo>
                    <a:pt x="10122" y="6264"/>
                    <a:pt x="10122" y="6264"/>
                    <a:pt x="10122" y="6264"/>
                  </a:cubicBezTo>
                  <a:cubicBezTo>
                    <a:pt x="8557" y="6264"/>
                    <a:pt x="8557" y="6264"/>
                    <a:pt x="8557" y="6264"/>
                  </a:cubicBezTo>
                  <a:lnTo>
                    <a:pt x="8557" y="15552"/>
                  </a:lnTo>
                  <a:close/>
                  <a:moveTo>
                    <a:pt x="7304" y="6264"/>
                  </a:moveTo>
                  <a:cubicBezTo>
                    <a:pt x="5739" y="6264"/>
                    <a:pt x="5739" y="6264"/>
                    <a:pt x="5739" y="6264"/>
                  </a:cubicBezTo>
                  <a:cubicBezTo>
                    <a:pt x="5739" y="15552"/>
                    <a:pt x="5739" y="15552"/>
                    <a:pt x="5739" y="15552"/>
                  </a:cubicBezTo>
                  <a:cubicBezTo>
                    <a:pt x="7304" y="15552"/>
                    <a:pt x="7304" y="15552"/>
                    <a:pt x="7304" y="15552"/>
                  </a:cubicBezTo>
                  <a:lnTo>
                    <a:pt x="7304" y="6264"/>
                  </a:lnTo>
                  <a:close/>
                  <a:moveTo>
                    <a:pt x="11478" y="6264"/>
                  </a:moveTo>
                  <a:cubicBezTo>
                    <a:pt x="11478" y="15552"/>
                    <a:pt x="11478" y="15552"/>
                    <a:pt x="11478" y="15552"/>
                  </a:cubicBezTo>
                  <a:cubicBezTo>
                    <a:pt x="11478" y="15552"/>
                    <a:pt x="13043" y="15552"/>
                    <a:pt x="13043" y="15552"/>
                  </a:cubicBezTo>
                  <a:cubicBezTo>
                    <a:pt x="13043" y="6264"/>
                    <a:pt x="13043" y="6264"/>
                    <a:pt x="13043" y="6264"/>
                  </a:cubicBezTo>
                  <a:lnTo>
                    <a:pt x="11478" y="6264"/>
                  </a:lnTo>
                  <a:close/>
                  <a:moveTo>
                    <a:pt x="14400" y="15552"/>
                  </a:moveTo>
                  <a:cubicBezTo>
                    <a:pt x="15861" y="15552"/>
                    <a:pt x="15861" y="15552"/>
                    <a:pt x="15861" y="15552"/>
                  </a:cubicBezTo>
                  <a:cubicBezTo>
                    <a:pt x="15861" y="6264"/>
                    <a:pt x="15861" y="6264"/>
                    <a:pt x="15861" y="6264"/>
                  </a:cubicBezTo>
                  <a:cubicBezTo>
                    <a:pt x="14400" y="6264"/>
                    <a:pt x="14400" y="6264"/>
                    <a:pt x="14400" y="6264"/>
                  </a:cubicBezTo>
                  <a:lnTo>
                    <a:pt x="14400" y="15552"/>
                  </a:lnTo>
                  <a:close/>
                  <a:moveTo>
                    <a:pt x="21600" y="21600"/>
                  </a:moveTo>
                  <a:cubicBezTo>
                    <a:pt x="21600" y="21600"/>
                    <a:pt x="21600" y="0"/>
                    <a:pt x="21600" y="0"/>
                  </a:cubicBezTo>
                  <a:cubicBezTo>
                    <a:pt x="21600" y="0"/>
                    <a:pt x="20035" y="0"/>
                    <a:pt x="20035" y="0"/>
                  </a:cubicBezTo>
                  <a:cubicBezTo>
                    <a:pt x="20035" y="0"/>
                    <a:pt x="20035" y="21600"/>
                    <a:pt x="20035" y="21600"/>
                  </a:cubicBezTo>
                  <a:cubicBezTo>
                    <a:pt x="20035" y="21600"/>
                    <a:pt x="21600" y="21600"/>
                    <a:pt x="21600" y="21600"/>
                  </a:cubicBezTo>
                  <a:moveTo>
                    <a:pt x="1461" y="0"/>
                  </a:moveTo>
                  <a:cubicBezTo>
                    <a:pt x="0" y="0"/>
                    <a:pt x="0" y="0"/>
                    <a:pt x="0" y="0"/>
                  </a:cubicBezTo>
                  <a:cubicBezTo>
                    <a:pt x="0" y="21600"/>
                    <a:pt x="0" y="21600"/>
                    <a:pt x="0" y="21600"/>
                  </a:cubicBezTo>
                  <a:cubicBezTo>
                    <a:pt x="1461" y="21600"/>
                    <a:pt x="1461" y="21600"/>
                    <a:pt x="1461" y="21600"/>
                  </a:cubicBezTo>
                  <a:lnTo>
                    <a:pt x="1461" y="0"/>
                  </a:lnTo>
                  <a:close/>
                  <a:moveTo>
                    <a:pt x="4383" y="0"/>
                  </a:moveTo>
                  <a:cubicBezTo>
                    <a:pt x="2817" y="0"/>
                    <a:pt x="2817" y="0"/>
                    <a:pt x="2817" y="0"/>
                  </a:cubicBezTo>
                  <a:cubicBezTo>
                    <a:pt x="2817" y="21600"/>
                    <a:pt x="2817" y="21600"/>
                    <a:pt x="2817" y="21600"/>
                  </a:cubicBezTo>
                  <a:cubicBezTo>
                    <a:pt x="4383" y="21600"/>
                    <a:pt x="4383" y="21600"/>
                    <a:pt x="4383" y="21600"/>
                  </a:cubicBezTo>
                  <a:lnTo>
                    <a:pt x="4383"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grpSp>
      <p:sp>
        <p:nvSpPr>
          <p:cNvPr id="144"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sp>
        <p:nvSpPr>
          <p:cNvPr id="145" name="Slide Number"/>
          <p:cNvSpPr txBox="1"/>
          <p:nvPr>
            <p:ph type="sldNum" sz="quarter" idx="2"/>
          </p:nvPr>
        </p:nvSpPr>
        <p:spPr>
          <a:xfrm>
            <a:off x="12183636" y="8229462"/>
            <a:ext cx="182216" cy="172816"/>
          </a:xfrm>
          <a:prstGeom prst="rect">
            <a:avLst/>
          </a:prstGeom>
        </p:spPr>
        <p:txBody>
          <a:bodyPr lIns="0" tIns="0" rIns="0" bIns="0"/>
          <a:lstStyle>
            <a:lvl1pPr algn="r" defTabSz="2477535">
              <a:lnSpc>
                <a:spcPct val="90000"/>
              </a:lnSpc>
              <a:spcBef>
                <a:spcPts val="700"/>
              </a:spcBef>
              <a:defRPr sz="12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General2 - Blue">
    <p:bg>
      <p:bgPr>
        <a:solidFill>
          <a:srgbClr val="FFFFFF"/>
        </a:solidFill>
      </p:bgPr>
    </p:bg>
    <p:spTree>
      <p:nvGrpSpPr>
        <p:cNvPr id="1" name=""/>
        <p:cNvGrpSpPr/>
        <p:nvPr/>
      </p:nvGrpSpPr>
      <p:grpSpPr>
        <a:xfrm>
          <a:off x="0" y="0"/>
          <a:ext cx="0" cy="0"/>
          <a:chOff x="0" y="0"/>
          <a:chExt cx="0" cy="0"/>
        </a:xfrm>
      </p:grpSpPr>
      <p:sp>
        <p:nvSpPr>
          <p:cNvPr id="152"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sp>
        <p:nvSpPr>
          <p:cNvPr id="153" name="Slide Number"/>
          <p:cNvSpPr txBox="1"/>
          <p:nvPr>
            <p:ph type="sldNum" sz="quarter" idx="2"/>
          </p:nvPr>
        </p:nvSpPr>
        <p:spPr>
          <a:xfrm>
            <a:off x="12183636" y="8229462"/>
            <a:ext cx="182216" cy="172816"/>
          </a:xfrm>
          <a:prstGeom prst="rect">
            <a:avLst/>
          </a:prstGeom>
        </p:spPr>
        <p:txBody>
          <a:bodyPr lIns="0" tIns="0" rIns="0" bIns="0"/>
          <a:lstStyle>
            <a:lvl1pPr algn="r" defTabSz="2477535">
              <a:lnSpc>
                <a:spcPct val="90000"/>
              </a:lnSpc>
              <a:spcBef>
                <a:spcPts val="700"/>
              </a:spcBef>
              <a:defRPr sz="1200">
                <a:solidFill>
                  <a:srgbClr val="FFFFFF"/>
                </a:solidFill>
                <a:latin typeface="Arial"/>
                <a:ea typeface="Arial"/>
                <a:cs typeface="Arial"/>
                <a:sym typeface="Arial"/>
              </a:defRPr>
            </a:lvl1pPr>
          </a:lstStyle>
          <a:p>
            <a:pPr/>
            <a:fld id="{86CB4B4D-7CA3-9044-876B-883B54F8677D}" type="slidenum"/>
          </a:p>
        </p:txBody>
      </p:sp>
      <p:sp>
        <p:nvSpPr>
          <p:cNvPr id="154" name="Rectangle 118"/>
          <p:cNvSpPr/>
          <p:nvPr/>
        </p:nvSpPr>
        <p:spPr>
          <a:xfrm>
            <a:off x="-1" y="1219199"/>
            <a:ext cx="13004802" cy="751842"/>
          </a:xfrm>
          <a:prstGeom prst="rect">
            <a:avLst/>
          </a:prstGeom>
          <a:solidFill>
            <a:srgbClr val="6D6E70"/>
          </a:solidFill>
          <a:ln w="12700">
            <a:miter lim="400000"/>
          </a:ln>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sp>
        <p:nvSpPr>
          <p:cNvPr id="155" name="Rectangle 102"/>
          <p:cNvSpPr/>
          <p:nvPr/>
        </p:nvSpPr>
        <p:spPr>
          <a:xfrm>
            <a:off x="-1" y="1219199"/>
            <a:ext cx="13004802" cy="751842"/>
          </a:xfrm>
          <a:prstGeom prst="rect">
            <a:avLst/>
          </a:prstGeom>
          <a:blipFill>
            <a:blip r:embed="rId2"/>
          </a:blipFill>
          <a:ln w="12700">
            <a:miter lim="400000"/>
          </a:ln>
        </p:spPr>
        <p:txBody>
          <a:bodyPr lIns="0" tIns="0" rIns="0" bIns="0" anchor="ctr"/>
          <a:lstStyle/>
          <a:p>
            <a:pPr defTabSz="1300480">
              <a:defRPr b="1" sz="2400">
                <a:solidFill>
                  <a:srgbClr val="333F50"/>
                </a:solidFill>
                <a:latin typeface="Calibri"/>
                <a:ea typeface="Calibri"/>
                <a:cs typeface="Calibri"/>
                <a:sym typeface="Calibri"/>
              </a:defRPr>
            </a:pPr>
          </a:p>
        </p:txBody>
      </p:sp>
      <p:grpSp>
        <p:nvGrpSpPr>
          <p:cNvPr id="170" name="Group 103"/>
          <p:cNvGrpSpPr/>
          <p:nvPr/>
        </p:nvGrpSpPr>
        <p:grpSpPr>
          <a:xfrm>
            <a:off x="11750129" y="1389449"/>
            <a:ext cx="928625" cy="359515"/>
            <a:chOff x="0" y="0"/>
            <a:chExt cx="928624" cy="359513"/>
          </a:xfrm>
        </p:grpSpPr>
        <p:grpSp>
          <p:nvGrpSpPr>
            <p:cNvPr id="166" name="Group 104"/>
            <p:cNvGrpSpPr/>
            <p:nvPr/>
          </p:nvGrpSpPr>
          <p:grpSpPr>
            <a:xfrm>
              <a:off x="190415" y="0"/>
              <a:ext cx="272833" cy="352408"/>
              <a:chOff x="0" y="0"/>
              <a:chExt cx="272832" cy="352407"/>
            </a:xfrm>
          </p:grpSpPr>
          <p:sp>
            <p:nvSpPr>
              <p:cNvPr id="156" name="Freeform 439"/>
              <p:cNvSpPr/>
              <p:nvPr/>
            </p:nvSpPr>
            <p:spPr>
              <a:xfrm rot="5400000">
                <a:off x="109417" y="-109418"/>
                <a:ext cx="24157" cy="2429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00"/>
                    </a:moveTo>
                    <a:cubicBezTo>
                      <a:pt x="1543" y="3150"/>
                      <a:pt x="7714" y="1350"/>
                      <a:pt x="21600" y="0"/>
                    </a:cubicBezTo>
                    <a:cubicBezTo>
                      <a:pt x="21600" y="0"/>
                      <a:pt x="21600" y="21600"/>
                      <a:pt x="21600" y="21600"/>
                    </a:cubicBezTo>
                    <a:cubicBezTo>
                      <a:pt x="0" y="21600"/>
                      <a:pt x="0" y="21600"/>
                      <a:pt x="0" y="21600"/>
                    </a:cubicBezTo>
                    <a:lnTo>
                      <a:pt x="0" y="51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57" name="Freeform 440"/>
              <p:cNvSpPr/>
              <p:nvPr/>
            </p:nvSpPr>
            <p:spPr>
              <a:xfrm rot="5400000">
                <a:off x="122206" y="-76024"/>
                <a:ext cx="25579" cy="26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
                    </a:moveTo>
                    <a:cubicBezTo>
                      <a:pt x="7200" y="405"/>
                      <a:pt x="12960" y="0"/>
                      <a:pt x="21600" y="0"/>
                    </a:cubicBezTo>
                    <a:cubicBezTo>
                      <a:pt x="21600" y="21600"/>
                      <a:pt x="21600" y="21600"/>
                      <a:pt x="21600" y="21600"/>
                    </a:cubicBezTo>
                    <a:cubicBezTo>
                      <a:pt x="0" y="21600"/>
                      <a:pt x="0" y="21600"/>
                      <a:pt x="0" y="21600"/>
                    </a:cubicBezTo>
                    <a:lnTo>
                      <a:pt x="0" y="54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58" name="Freeform 441"/>
              <p:cNvSpPr/>
              <p:nvPr/>
            </p:nvSpPr>
            <p:spPr>
              <a:xfrm rot="5400000">
                <a:off x="219899" y="67853"/>
                <a:ext cx="25579" cy="7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0"/>
                      <a:pt x="14400" y="470"/>
                      <a:pt x="21600" y="939"/>
                    </a:cubicBezTo>
                    <a:cubicBezTo>
                      <a:pt x="21600" y="21600"/>
                      <a:pt x="21600" y="21600"/>
                      <a:pt x="21600" y="21600"/>
                    </a:cubicBezTo>
                    <a:cubicBezTo>
                      <a:pt x="0" y="21600"/>
                      <a:pt x="0" y="21600"/>
                      <a:pt x="0" y="21600"/>
                    </a:cubicBezTo>
                    <a:lnTo>
                      <a:pt x="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59" name="Rectangle 442"/>
              <p:cNvSpPr/>
              <p:nvPr/>
            </p:nvSpPr>
            <p:spPr>
              <a:xfrm rot="5400000">
                <a:off x="72471" y="70339"/>
                <a:ext cx="25579" cy="72472"/>
              </a:xfrm>
              <a:prstGeom prst="rect">
                <a:avLst/>
              </a:pr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0" name="Freeform 443"/>
              <p:cNvSpPr/>
              <p:nvPr/>
            </p:nvSpPr>
            <p:spPr>
              <a:xfrm rot="5400000">
                <a:off x="140679" y="48314"/>
                <a:ext cx="25579" cy="208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0"/>
                      <a:pt x="0" y="0"/>
                      <a:pt x="0" y="0"/>
                    </a:cubicBezTo>
                    <a:cubicBezTo>
                      <a:pt x="0" y="0"/>
                      <a:pt x="0" y="0"/>
                      <a:pt x="0" y="0"/>
                    </a:cubicBezTo>
                    <a:cubicBezTo>
                      <a:pt x="7200" y="523"/>
                      <a:pt x="15840" y="1394"/>
                      <a:pt x="21600" y="2265"/>
                    </a:cubicBezTo>
                    <a:cubicBezTo>
                      <a:pt x="21600" y="2265"/>
                      <a:pt x="21600" y="21600"/>
                      <a:pt x="21600" y="21600"/>
                    </a:cubicBezTo>
                    <a:lnTo>
                      <a:pt x="0" y="216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1" name="Freeform 444"/>
              <p:cNvSpPr/>
              <p:nvPr/>
            </p:nvSpPr>
            <p:spPr>
              <a:xfrm rot="5400000">
                <a:off x="140553" y="96043"/>
                <a:ext cx="25579" cy="208637"/>
              </a:xfrm>
              <a:custGeom>
                <a:avLst/>
                <a:gdLst/>
                <a:ahLst/>
                <a:cxnLst>
                  <a:cxn ang="0">
                    <a:pos x="wd2" y="hd2"/>
                  </a:cxn>
                  <a:cxn ang="5400000">
                    <a:pos x="wd2" y="hd2"/>
                  </a:cxn>
                  <a:cxn ang="10800000">
                    <a:pos x="wd2" y="hd2"/>
                  </a:cxn>
                  <a:cxn ang="16200000">
                    <a:pos x="wd2" y="hd2"/>
                  </a:cxn>
                </a:cxnLst>
                <a:rect l="0" t="0" r="r" b="b"/>
                <a:pathLst>
                  <a:path w="21600" h="21428" fill="norm" stroke="1" extrusionOk="0">
                    <a:moveTo>
                      <a:pt x="0" y="21428"/>
                    </a:moveTo>
                    <a:cubicBezTo>
                      <a:pt x="0" y="2247"/>
                      <a:pt x="0" y="2247"/>
                      <a:pt x="0" y="2247"/>
                    </a:cubicBezTo>
                    <a:cubicBezTo>
                      <a:pt x="5760" y="1383"/>
                      <a:pt x="12960" y="519"/>
                      <a:pt x="21600" y="1"/>
                    </a:cubicBezTo>
                    <a:cubicBezTo>
                      <a:pt x="21600" y="-172"/>
                      <a:pt x="21600" y="21428"/>
                      <a:pt x="21600" y="21428"/>
                    </a:cubicBezTo>
                    <a:lnTo>
                      <a:pt x="0" y="21428"/>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2" name="Freeform 445"/>
              <p:cNvSpPr/>
              <p:nvPr/>
            </p:nvSpPr>
            <p:spPr>
              <a:xfrm rot="5400000">
                <a:off x="74247" y="209952"/>
                <a:ext cx="23448" cy="7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0"/>
                      <a:pt x="0" y="0"/>
                      <a:pt x="0" y="0"/>
                    </a:cubicBezTo>
                    <a:cubicBezTo>
                      <a:pt x="0" y="0"/>
                      <a:pt x="21600" y="0"/>
                      <a:pt x="21600" y="0"/>
                    </a:cubicBezTo>
                    <a:cubicBezTo>
                      <a:pt x="21600" y="0"/>
                      <a:pt x="21600" y="21600"/>
                      <a:pt x="21600" y="21600"/>
                    </a:cubicBezTo>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3" name="Freeform 446"/>
              <p:cNvSpPr/>
              <p:nvPr/>
            </p:nvSpPr>
            <p:spPr>
              <a:xfrm rot="5400000">
                <a:off x="222386" y="208176"/>
                <a:ext cx="23448" cy="774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09"/>
                    </a:moveTo>
                    <a:cubicBezTo>
                      <a:pt x="6171" y="0"/>
                      <a:pt x="13886" y="0"/>
                      <a:pt x="21600" y="0"/>
                    </a:cubicBezTo>
                    <a:cubicBezTo>
                      <a:pt x="21600" y="21600"/>
                      <a:pt x="21600" y="21600"/>
                      <a:pt x="21600" y="21600"/>
                    </a:cubicBezTo>
                    <a:cubicBezTo>
                      <a:pt x="0" y="21600"/>
                      <a:pt x="0" y="21600"/>
                      <a:pt x="0" y="21600"/>
                    </a:cubicBezTo>
                    <a:lnTo>
                      <a:pt x="0" y="1409"/>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4" name="Freeform 447"/>
              <p:cNvSpPr/>
              <p:nvPr/>
            </p:nvSpPr>
            <p:spPr>
              <a:xfrm rot="5400000">
                <a:off x="122916" y="157730"/>
                <a:ext cx="24158" cy="26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714" y="135"/>
                      <a:pt x="15429" y="270"/>
                      <a:pt x="21600" y="675"/>
                    </a:cubicBezTo>
                    <a:cubicBezTo>
                      <a:pt x="21600" y="945"/>
                      <a:pt x="21600" y="945"/>
                      <a:pt x="21600" y="945"/>
                    </a:cubicBezTo>
                    <a:cubicBezTo>
                      <a:pt x="21600" y="21600"/>
                      <a:pt x="21600" y="21600"/>
                      <a:pt x="21600" y="21600"/>
                    </a:cubicBezTo>
                    <a:cubicBezTo>
                      <a:pt x="0" y="21600"/>
                      <a:pt x="0" y="21600"/>
                      <a:pt x="0" y="21600"/>
                    </a:cubicBezTo>
                    <a:lnTo>
                      <a:pt x="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5" name="Freeform 448"/>
              <p:cNvSpPr/>
              <p:nvPr/>
            </p:nvSpPr>
            <p:spPr>
              <a:xfrm rot="5400000">
                <a:off x="109417" y="217412"/>
                <a:ext cx="25579" cy="2444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21600"/>
                      <a:pt x="0" y="0"/>
                      <a:pt x="0" y="0"/>
                    </a:cubicBezTo>
                    <a:cubicBezTo>
                      <a:pt x="14400" y="1341"/>
                      <a:pt x="21600" y="3426"/>
                      <a:pt x="21600" y="5512"/>
                    </a:cubicBezTo>
                    <a:lnTo>
                      <a:pt x="21600" y="2160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grpSp>
        <p:sp>
          <p:nvSpPr>
            <p:cNvPr id="167" name="Freeform 450"/>
            <p:cNvSpPr/>
            <p:nvPr/>
          </p:nvSpPr>
          <p:spPr>
            <a:xfrm rot="5400000">
              <a:off x="884218" y="315107"/>
              <a:ext cx="44762" cy="44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69" y="10800"/>
                  </a:moveTo>
                  <a:cubicBezTo>
                    <a:pt x="9969" y="9138"/>
                    <a:pt x="10800" y="6646"/>
                    <a:pt x="8308" y="6646"/>
                  </a:cubicBezTo>
                  <a:cubicBezTo>
                    <a:pt x="5815" y="6646"/>
                    <a:pt x="5815" y="8308"/>
                    <a:pt x="5815" y="9969"/>
                  </a:cubicBezTo>
                  <a:cubicBezTo>
                    <a:pt x="5815" y="13292"/>
                    <a:pt x="5815" y="13292"/>
                    <a:pt x="5815" y="13292"/>
                  </a:cubicBezTo>
                  <a:cubicBezTo>
                    <a:pt x="9969" y="13292"/>
                    <a:pt x="9969" y="13292"/>
                    <a:pt x="9969" y="13292"/>
                  </a:cubicBezTo>
                  <a:lnTo>
                    <a:pt x="9969" y="10800"/>
                  </a:lnTo>
                  <a:close/>
                  <a:moveTo>
                    <a:pt x="16615" y="4985"/>
                  </a:moveTo>
                  <a:cubicBezTo>
                    <a:pt x="16615" y="6646"/>
                    <a:pt x="16615" y="6646"/>
                    <a:pt x="16615" y="6646"/>
                  </a:cubicBezTo>
                  <a:cubicBezTo>
                    <a:pt x="11631" y="10800"/>
                    <a:pt x="11631" y="10800"/>
                    <a:pt x="11631" y="10800"/>
                  </a:cubicBezTo>
                  <a:cubicBezTo>
                    <a:pt x="11631" y="13292"/>
                    <a:pt x="11631" y="13292"/>
                    <a:pt x="11631" y="13292"/>
                  </a:cubicBezTo>
                  <a:cubicBezTo>
                    <a:pt x="16615" y="13292"/>
                    <a:pt x="16615" y="13292"/>
                    <a:pt x="16615" y="13292"/>
                  </a:cubicBezTo>
                  <a:cubicBezTo>
                    <a:pt x="16615" y="14954"/>
                    <a:pt x="16615" y="14954"/>
                    <a:pt x="16615" y="14954"/>
                  </a:cubicBezTo>
                  <a:cubicBezTo>
                    <a:pt x="4985" y="14954"/>
                    <a:pt x="4985" y="14954"/>
                    <a:pt x="4985" y="14954"/>
                  </a:cubicBezTo>
                  <a:cubicBezTo>
                    <a:pt x="4985" y="9138"/>
                    <a:pt x="4985" y="9138"/>
                    <a:pt x="4985" y="9138"/>
                  </a:cubicBezTo>
                  <a:cubicBezTo>
                    <a:pt x="4985" y="5815"/>
                    <a:pt x="5815" y="4985"/>
                    <a:pt x="8308" y="4985"/>
                  </a:cubicBezTo>
                  <a:cubicBezTo>
                    <a:pt x="10800" y="4985"/>
                    <a:pt x="11631" y="6646"/>
                    <a:pt x="11631" y="9138"/>
                  </a:cubicBezTo>
                  <a:lnTo>
                    <a:pt x="16615" y="4985"/>
                  </a:lnTo>
                  <a:close/>
                  <a:moveTo>
                    <a:pt x="10800" y="1662"/>
                  </a:moveTo>
                  <a:cubicBezTo>
                    <a:pt x="5815" y="1662"/>
                    <a:pt x="1662" y="4985"/>
                    <a:pt x="1662" y="10800"/>
                  </a:cubicBezTo>
                  <a:cubicBezTo>
                    <a:pt x="1662" y="15785"/>
                    <a:pt x="5815" y="19938"/>
                    <a:pt x="10800" y="19938"/>
                  </a:cubicBezTo>
                  <a:cubicBezTo>
                    <a:pt x="16615" y="19938"/>
                    <a:pt x="20769" y="15785"/>
                    <a:pt x="20769" y="10800"/>
                  </a:cubicBezTo>
                  <a:cubicBezTo>
                    <a:pt x="20769" y="4985"/>
                    <a:pt x="16615" y="1662"/>
                    <a:pt x="10800" y="1662"/>
                  </a:cubicBezTo>
                  <a:moveTo>
                    <a:pt x="10800" y="21600"/>
                  </a:moveTo>
                  <a:cubicBezTo>
                    <a:pt x="4985" y="21600"/>
                    <a:pt x="0" y="16615"/>
                    <a:pt x="0" y="10800"/>
                  </a:cubicBezTo>
                  <a:cubicBezTo>
                    <a:pt x="0" y="4154"/>
                    <a:pt x="4985" y="0"/>
                    <a:pt x="10800" y="0"/>
                  </a:cubicBezTo>
                  <a:cubicBezTo>
                    <a:pt x="16615" y="0"/>
                    <a:pt x="21600" y="4154"/>
                    <a:pt x="21600" y="10800"/>
                  </a:cubicBezTo>
                  <a:cubicBezTo>
                    <a:pt x="21600" y="16615"/>
                    <a:pt x="16615" y="21600"/>
                    <a:pt x="10800" y="21600"/>
                  </a:cubicBezTo>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8" name="Freeform 451"/>
            <p:cNvSpPr/>
            <p:nvPr/>
          </p:nvSpPr>
          <p:spPr>
            <a:xfrm rot="5400000">
              <a:off x="497708" y="-15986"/>
              <a:ext cx="352409" cy="384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0" y="6632"/>
                  </a:moveTo>
                  <a:cubicBezTo>
                    <a:pt x="15861" y="6632"/>
                    <a:pt x="15861" y="6632"/>
                    <a:pt x="15861" y="6632"/>
                  </a:cubicBezTo>
                  <a:cubicBezTo>
                    <a:pt x="15861" y="2653"/>
                    <a:pt x="15861" y="2653"/>
                    <a:pt x="15861" y="2653"/>
                  </a:cubicBezTo>
                  <a:cubicBezTo>
                    <a:pt x="14400" y="2653"/>
                    <a:pt x="14400" y="2653"/>
                    <a:pt x="14400" y="2653"/>
                  </a:cubicBezTo>
                  <a:lnTo>
                    <a:pt x="14400" y="6632"/>
                  </a:lnTo>
                  <a:close/>
                  <a:moveTo>
                    <a:pt x="11478" y="6632"/>
                  </a:moveTo>
                  <a:cubicBezTo>
                    <a:pt x="13043" y="6632"/>
                    <a:pt x="13043" y="6632"/>
                    <a:pt x="13043" y="6632"/>
                  </a:cubicBezTo>
                  <a:cubicBezTo>
                    <a:pt x="13043" y="2653"/>
                    <a:pt x="13043" y="2653"/>
                    <a:pt x="13043" y="2653"/>
                  </a:cubicBezTo>
                  <a:cubicBezTo>
                    <a:pt x="11478" y="2653"/>
                    <a:pt x="11478" y="2653"/>
                    <a:pt x="11478" y="2653"/>
                  </a:cubicBezTo>
                  <a:lnTo>
                    <a:pt x="11478" y="6632"/>
                  </a:lnTo>
                  <a:close/>
                  <a:moveTo>
                    <a:pt x="20035" y="10137"/>
                  </a:moveTo>
                  <a:cubicBezTo>
                    <a:pt x="20035" y="11368"/>
                    <a:pt x="20035" y="11368"/>
                    <a:pt x="20035" y="11368"/>
                  </a:cubicBezTo>
                  <a:cubicBezTo>
                    <a:pt x="21600" y="10895"/>
                    <a:pt x="21600" y="10895"/>
                    <a:pt x="21600" y="10895"/>
                  </a:cubicBezTo>
                  <a:cubicBezTo>
                    <a:pt x="21600" y="10705"/>
                    <a:pt x="21600" y="10705"/>
                    <a:pt x="21600" y="10705"/>
                  </a:cubicBezTo>
                  <a:lnTo>
                    <a:pt x="20035" y="10137"/>
                  </a:lnTo>
                  <a:close/>
                  <a:moveTo>
                    <a:pt x="17217" y="9284"/>
                  </a:moveTo>
                  <a:cubicBezTo>
                    <a:pt x="17217" y="12316"/>
                    <a:pt x="17217" y="12316"/>
                    <a:pt x="17217" y="12316"/>
                  </a:cubicBezTo>
                  <a:cubicBezTo>
                    <a:pt x="18678" y="11747"/>
                    <a:pt x="18678" y="11747"/>
                    <a:pt x="18678" y="11747"/>
                  </a:cubicBezTo>
                  <a:cubicBezTo>
                    <a:pt x="18678" y="9758"/>
                    <a:pt x="18678" y="9758"/>
                    <a:pt x="18678" y="9758"/>
                  </a:cubicBezTo>
                  <a:lnTo>
                    <a:pt x="17217" y="9284"/>
                  </a:lnTo>
                  <a:close/>
                  <a:moveTo>
                    <a:pt x="14400" y="8337"/>
                  </a:moveTo>
                  <a:cubicBezTo>
                    <a:pt x="14400" y="13168"/>
                    <a:pt x="14400" y="13168"/>
                    <a:pt x="14400" y="13168"/>
                  </a:cubicBezTo>
                  <a:cubicBezTo>
                    <a:pt x="14400" y="13168"/>
                    <a:pt x="15861" y="12695"/>
                    <a:pt x="15861" y="12695"/>
                  </a:cubicBezTo>
                  <a:cubicBezTo>
                    <a:pt x="15861" y="12695"/>
                    <a:pt x="15861" y="8811"/>
                    <a:pt x="15861" y="8811"/>
                  </a:cubicBezTo>
                  <a:cubicBezTo>
                    <a:pt x="15861" y="8811"/>
                    <a:pt x="14400" y="8337"/>
                    <a:pt x="14400" y="8337"/>
                  </a:cubicBezTo>
                  <a:moveTo>
                    <a:pt x="11478" y="7389"/>
                  </a:moveTo>
                  <a:cubicBezTo>
                    <a:pt x="11478" y="14116"/>
                    <a:pt x="11478" y="14116"/>
                    <a:pt x="11478" y="14116"/>
                  </a:cubicBezTo>
                  <a:cubicBezTo>
                    <a:pt x="11478" y="14116"/>
                    <a:pt x="13043" y="13642"/>
                    <a:pt x="13043" y="13642"/>
                  </a:cubicBezTo>
                  <a:cubicBezTo>
                    <a:pt x="13043" y="7958"/>
                    <a:pt x="13043" y="7958"/>
                    <a:pt x="13043" y="7958"/>
                  </a:cubicBezTo>
                  <a:cubicBezTo>
                    <a:pt x="13043" y="7863"/>
                    <a:pt x="11478" y="7484"/>
                    <a:pt x="11478" y="7389"/>
                  </a:cubicBezTo>
                  <a:moveTo>
                    <a:pt x="13043" y="14874"/>
                  </a:moveTo>
                  <a:cubicBezTo>
                    <a:pt x="13043" y="14874"/>
                    <a:pt x="11478" y="14874"/>
                    <a:pt x="11478" y="14874"/>
                  </a:cubicBezTo>
                  <a:cubicBezTo>
                    <a:pt x="11478" y="18947"/>
                    <a:pt x="11478" y="18947"/>
                    <a:pt x="11478" y="18947"/>
                  </a:cubicBezTo>
                  <a:cubicBezTo>
                    <a:pt x="13043" y="18947"/>
                    <a:pt x="13043" y="18947"/>
                    <a:pt x="13043" y="18947"/>
                  </a:cubicBezTo>
                  <a:cubicBezTo>
                    <a:pt x="13043" y="18947"/>
                    <a:pt x="13043" y="14874"/>
                    <a:pt x="13043" y="14874"/>
                  </a:cubicBezTo>
                  <a:moveTo>
                    <a:pt x="15861" y="14874"/>
                  </a:moveTo>
                  <a:cubicBezTo>
                    <a:pt x="14400" y="14874"/>
                    <a:pt x="14400" y="14874"/>
                    <a:pt x="14400" y="14874"/>
                  </a:cubicBezTo>
                  <a:cubicBezTo>
                    <a:pt x="14400" y="18947"/>
                    <a:pt x="14400" y="18947"/>
                    <a:pt x="14400" y="18947"/>
                  </a:cubicBezTo>
                  <a:cubicBezTo>
                    <a:pt x="15861" y="18947"/>
                    <a:pt x="15861" y="18947"/>
                    <a:pt x="15861" y="18947"/>
                  </a:cubicBezTo>
                  <a:lnTo>
                    <a:pt x="15861" y="14874"/>
                  </a:lnTo>
                  <a:close/>
                  <a:moveTo>
                    <a:pt x="20035" y="21600"/>
                  </a:moveTo>
                  <a:cubicBezTo>
                    <a:pt x="21600" y="21600"/>
                    <a:pt x="21600" y="21600"/>
                    <a:pt x="21600" y="21600"/>
                  </a:cubicBezTo>
                  <a:cubicBezTo>
                    <a:pt x="21600" y="14874"/>
                    <a:pt x="21600" y="14874"/>
                    <a:pt x="21600" y="14874"/>
                  </a:cubicBezTo>
                  <a:cubicBezTo>
                    <a:pt x="20035" y="14874"/>
                    <a:pt x="20035" y="14874"/>
                    <a:pt x="20035" y="14874"/>
                  </a:cubicBezTo>
                  <a:lnTo>
                    <a:pt x="20035" y="21600"/>
                  </a:lnTo>
                  <a:close/>
                  <a:moveTo>
                    <a:pt x="17217" y="21600"/>
                  </a:moveTo>
                  <a:cubicBezTo>
                    <a:pt x="18678" y="21600"/>
                    <a:pt x="18678" y="21600"/>
                    <a:pt x="18678" y="21600"/>
                  </a:cubicBezTo>
                  <a:cubicBezTo>
                    <a:pt x="18678" y="14874"/>
                    <a:pt x="18678" y="14874"/>
                    <a:pt x="18678" y="14874"/>
                  </a:cubicBezTo>
                  <a:cubicBezTo>
                    <a:pt x="17217" y="14874"/>
                    <a:pt x="17217" y="14874"/>
                    <a:pt x="17217" y="14874"/>
                  </a:cubicBezTo>
                  <a:lnTo>
                    <a:pt x="17217" y="21600"/>
                  </a:lnTo>
                  <a:close/>
                  <a:moveTo>
                    <a:pt x="1461" y="13737"/>
                  </a:moveTo>
                  <a:cubicBezTo>
                    <a:pt x="0" y="14211"/>
                    <a:pt x="0" y="14211"/>
                    <a:pt x="0" y="14211"/>
                  </a:cubicBezTo>
                  <a:cubicBezTo>
                    <a:pt x="0" y="21600"/>
                    <a:pt x="0" y="21600"/>
                    <a:pt x="0" y="21600"/>
                  </a:cubicBezTo>
                  <a:cubicBezTo>
                    <a:pt x="0" y="21600"/>
                    <a:pt x="1461" y="21600"/>
                    <a:pt x="1461" y="21600"/>
                  </a:cubicBezTo>
                  <a:cubicBezTo>
                    <a:pt x="1461" y="21600"/>
                    <a:pt x="1461" y="13737"/>
                    <a:pt x="1461" y="13737"/>
                  </a:cubicBezTo>
                  <a:moveTo>
                    <a:pt x="4383" y="21600"/>
                  </a:moveTo>
                  <a:cubicBezTo>
                    <a:pt x="4383" y="12789"/>
                    <a:pt x="4383" y="12789"/>
                    <a:pt x="4383" y="12789"/>
                  </a:cubicBezTo>
                  <a:cubicBezTo>
                    <a:pt x="2817" y="13358"/>
                    <a:pt x="2817" y="13358"/>
                    <a:pt x="2817" y="13358"/>
                  </a:cubicBezTo>
                  <a:cubicBezTo>
                    <a:pt x="2817" y="21600"/>
                    <a:pt x="2817" y="21600"/>
                    <a:pt x="2817" y="21600"/>
                  </a:cubicBezTo>
                  <a:lnTo>
                    <a:pt x="4383" y="21600"/>
                  </a:lnTo>
                  <a:close/>
                  <a:moveTo>
                    <a:pt x="7304" y="18947"/>
                  </a:moveTo>
                  <a:cubicBezTo>
                    <a:pt x="7304" y="11937"/>
                    <a:pt x="7304" y="11937"/>
                    <a:pt x="7304" y="11937"/>
                  </a:cubicBezTo>
                  <a:cubicBezTo>
                    <a:pt x="5739" y="12411"/>
                    <a:pt x="5739" y="12411"/>
                    <a:pt x="5739" y="12411"/>
                  </a:cubicBezTo>
                  <a:cubicBezTo>
                    <a:pt x="5739" y="18947"/>
                    <a:pt x="5739" y="18947"/>
                    <a:pt x="5739" y="18947"/>
                  </a:cubicBezTo>
                  <a:lnTo>
                    <a:pt x="7304" y="18947"/>
                  </a:lnTo>
                  <a:close/>
                  <a:moveTo>
                    <a:pt x="10122" y="10989"/>
                  </a:moveTo>
                  <a:cubicBezTo>
                    <a:pt x="8557" y="11463"/>
                    <a:pt x="8557" y="11463"/>
                    <a:pt x="8557" y="11463"/>
                  </a:cubicBezTo>
                  <a:cubicBezTo>
                    <a:pt x="8557" y="18947"/>
                    <a:pt x="8557" y="18947"/>
                    <a:pt x="8557" y="18947"/>
                  </a:cubicBezTo>
                  <a:cubicBezTo>
                    <a:pt x="10122" y="18947"/>
                    <a:pt x="10122" y="18947"/>
                    <a:pt x="10122" y="18947"/>
                  </a:cubicBezTo>
                  <a:cubicBezTo>
                    <a:pt x="10122" y="14874"/>
                    <a:pt x="10122" y="14874"/>
                    <a:pt x="10122" y="14874"/>
                  </a:cubicBezTo>
                  <a:cubicBezTo>
                    <a:pt x="10122" y="14874"/>
                    <a:pt x="8974" y="14874"/>
                    <a:pt x="8974" y="14874"/>
                  </a:cubicBezTo>
                  <a:cubicBezTo>
                    <a:pt x="10122" y="14495"/>
                    <a:pt x="10122" y="14495"/>
                    <a:pt x="10122" y="14495"/>
                  </a:cubicBezTo>
                  <a:cubicBezTo>
                    <a:pt x="10122" y="14495"/>
                    <a:pt x="10122" y="10989"/>
                    <a:pt x="10122" y="10989"/>
                  </a:cubicBezTo>
                  <a:moveTo>
                    <a:pt x="8557" y="2653"/>
                  </a:moveTo>
                  <a:cubicBezTo>
                    <a:pt x="8557" y="10137"/>
                    <a:pt x="8557" y="10137"/>
                    <a:pt x="8557" y="10137"/>
                  </a:cubicBezTo>
                  <a:cubicBezTo>
                    <a:pt x="10122" y="10611"/>
                    <a:pt x="10122" y="10611"/>
                    <a:pt x="10122" y="10611"/>
                  </a:cubicBezTo>
                  <a:cubicBezTo>
                    <a:pt x="10122" y="7011"/>
                    <a:pt x="10122" y="7011"/>
                    <a:pt x="10122" y="7011"/>
                  </a:cubicBezTo>
                  <a:cubicBezTo>
                    <a:pt x="10122" y="7011"/>
                    <a:pt x="8974" y="6632"/>
                    <a:pt x="8974" y="6632"/>
                  </a:cubicBezTo>
                  <a:cubicBezTo>
                    <a:pt x="8974" y="6632"/>
                    <a:pt x="10122" y="6632"/>
                    <a:pt x="10122" y="6632"/>
                  </a:cubicBezTo>
                  <a:cubicBezTo>
                    <a:pt x="10122" y="2653"/>
                    <a:pt x="10122" y="2653"/>
                    <a:pt x="10122" y="2653"/>
                  </a:cubicBezTo>
                  <a:lnTo>
                    <a:pt x="8557" y="2653"/>
                  </a:lnTo>
                  <a:close/>
                  <a:moveTo>
                    <a:pt x="5739" y="2653"/>
                  </a:moveTo>
                  <a:cubicBezTo>
                    <a:pt x="5739" y="9189"/>
                    <a:pt x="5739" y="9189"/>
                    <a:pt x="5739" y="9189"/>
                  </a:cubicBezTo>
                  <a:cubicBezTo>
                    <a:pt x="7304" y="9663"/>
                    <a:pt x="7304" y="9663"/>
                    <a:pt x="7304" y="9663"/>
                  </a:cubicBezTo>
                  <a:cubicBezTo>
                    <a:pt x="7304" y="2653"/>
                    <a:pt x="7304" y="2653"/>
                    <a:pt x="7304" y="2653"/>
                  </a:cubicBezTo>
                  <a:cubicBezTo>
                    <a:pt x="7304" y="2653"/>
                    <a:pt x="5739" y="2653"/>
                    <a:pt x="5739" y="2653"/>
                  </a:cubicBezTo>
                  <a:moveTo>
                    <a:pt x="1461" y="7863"/>
                  </a:moveTo>
                  <a:cubicBezTo>
                    <a:pt x="1461" y="0"/>
                    <a:pt x="1461" y="0"/>
                    <a:pt x="1461" y="0"/>
                  </a:cubicBezTo>
                  <a:cubicBezTo>
                    <a:pt x="0" y="0"/>
                    <a:pt x="0" y="0"/>
                    <a:pt x="0" y="0"/>
                  </a:cubicBezTo>
                  <a:cubicBezTo>
                    <a:pt x="0" y="7389"/>
                    <a:pt x="0" y="7389"/>
                    <a:pt x="0" y="7389"/>
                  </a:cubicBezTo>
                  <a:lnTo>
                    <a:pt x="1461" y="7863"/>
                  </a:lnTo>
                  <a:close/>
                  <a:moveTo>
                    <a:pt x="4383" y="8811"/>
                  </a:moveTo>
                  <a:cubicBezTo>
                    <a:pt x="4383" y="0"/>
                    <a:pt x="4383" y="0"/>
                    <a:pt x="4383" y="0"/>
                  </a:cubicBezTo>
                  <a:cubicBezTo>
                    <a:pt x="2817" y="0"/>
                    <a:pt x="2817" y="0"/>
                    <a:pt x="2817" y="0"/>
                  </a:cubicBezTo>
                  <a:cubicBezTo>
                    <a:pt x="2817" y="8242"/>
                    <a:pt x="2817" y="8242"/>
                    <a:pt x="2817" y="8242"/>
                  </a:cubicBezTo>
                  <a:cubicBezTo>
                    <a:pt x="2817" y="8242"/>
                    <a:pt x="4383" y="8811"/>
                    <a:pt x="4383" y="8811"/>
                  </a:cubicBezTo>
                  <a:moveTo>
                    <a:pt x="18678" y="0"/>
                  </a:moveTo>
                  <a:cubicBezTo>
                    <a:pt x="17217" y="0"/>
                    <a:pt x="17217" y="0"/>
                    <a:pt x="17217" y="0"/>
                  </a:cubicBezTo>
                  <a:cubicBezTo>
                    <a:pt x="17217" y="6632"/>
                    <a:pt x="17217" y="6632"/>
                    <a:pt x="17217" y="6632"/>
                  </a:cubicBezTo>
                  <a:cubicBezTo>
                    <a:pt x="18678" y="6632"/>
                    <a:pt x="18678" y="6632"/>
                    <a:pt x="18678" y="6632"/>
                  </a:cubicBezTo>
                  <a:lnTo>
                    <a:pt x="18678" y="0"/>
                  </a:lnTo>
                  <a:close/>
                  <a:moveTo>
                    <a:pt x="21600" y="0"/>
                  </a:moveTo>
                  <a:cubicBezTo>
                    <a:pt x="20035" y="0"/>
                    <a:pt x="20035" y="0"/>
                    <a:pt x="20035" y="0"/>
                  </a:cubicBezTo>
                  <a:cubicBezTo>
                    <a:pt x="20035" y="6632"/>
                    <a:pt x="20035" y="6632"/>
                    <a:pt x="20035" y="6632"/>
                  </a:cubicBezTo>
                  <a:cubicBezTo>
                    <a:pt x="21600" y="6632"/>
                    <a:pt x="21600" y="6632"/>
                    <a:pt x="21600" y="6632"/>
                  </a:cubicBezTo>
                  <a:lnTo>
                    <a:pt x="21600"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sp>
          <p:nvSpPr>
            <p:cNvPr id="169" name="Freeform 452"/>
            <p:cNvSpPr/>
            <p:nvPr/>
          </p:nvSpPr>
          <p:spPr>
            <a:xfrm rot="5400000">
              <a:off x="-92010" y="92009"/>
              <a:ext cx="352409" cy="168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217" y="0"/>
                  </a:moveTo>
                  <a:cubicBezTo>
                    <a:pt x="17217" y="0"/>
                    <a:pt x="17217" y="21600"/>
                    <a:pt x="17217" y="21600"/>
                  </a:cubicBezTo>
                  <a:cubicBezTo>
                    <a:pt x="18678" y="21600"/>
                    <a:pt x="18678" y="21600"/>
                    <a:pt x="18678" y="21600"/>
                  </a:cubicBezTo>
                  <a:cubicBezTo>
                    <a:pt x="18678" y="0"/>
                    <a:pt x="18678" y="0"/>
                    <a:pt x="18678" y="0"/>
                  </a:cubicBezTo>
                  <a:cubicBezTo>
                    <a:pt x="18678" y="0"/>
                    <a:pt x="17217" y="0"/>
                    <a:pt x="17217" y="0"/>
                  </a:cubicBezTo>
                  <a:moveTo>
                    <a:pt x="8557" y="15552"/>
                  </a:moveTo>
                  <a:cubicBezTo>
                    <a:pt x="10122" y="15552"/>
                    <a:pt x="10122" y="15552"/>
                    <a:pt x="10122" y="15552"/>
                  </a:cubicBezTo>
                  <a:cubicBezTo>
                    <a:pt x="10122" y="6264"/>
                    <a:pt x="10122" y="6264"/>
                    <a:pt x="10122" y="6264"/>
                  </a:cubicBezTo>
                  <a:cubicBezTo>
                    <a:pt x="8557" y="6264"/>
                    <a:pt x="8557" y="6264"/>
                    <a:pt x="8557" y="6264"/>
                  </a:cubicBezTo>
                  <a:lnTo>
                    <a:pt x="8557" y="15552"/>
                  </a:lnTo>
                  <a:close/>
                  <a:moveTo>
                    <a:pt x="7304" y="6264"/>
                  </a:moveTo>
                  <a:cubicBezTo>
                    <a:pt x="5739" y="6264"/>
                    <a:pt x="5739" y="6264"/>
                    <a:pt x="5739" y="6264"/>
                  </a:cubicBezTo>
                  <a:cubicBezTo>
                    <a:pt x="5739" y="15552"/>
                    <a:pt x="5739" y="15552"/>
                    <a:pt x="5739" y="15552"/>
                  </a:cubicBezTo>
                  <a:cubicBezTo>
                    <a:pt x="7304" y="15552"/>
                    <a:pt x="7304" y="15552"/>
                    <a:pt x="7304" y="15552"/>
                  </a:cubicBezTo>
                  <a:lnTo>
                    <a:pt x="7304" y="6264"/>
                  </a:lnTo>
                  <a:close/>
                  <a:moveTo>
                    <a:pt x="11478" y="6264"/>
                  </a:moveTo>
                  <a:cubicBezTo>
                    <a:pt x="11478" y="15552"/>
                    <a:pt x="11478" y="15552"/>
                    <a:pt x="11478" y="15552"/>
                  </a:cubicBezTo>
                  <a:cubicBezTo>
                    <a:pt x="11478" y="15552"/>
                    <a:pt x="13043" y="15552"/>
                    <a:pt x="13043" y="15552"/>
                  </a:cubicBezTo>
                  <a:cubicBezTo>
                    <a:pt x="13043" y="6264"/>
                    <a:pt x="13043" y="6264"/>
                    <a:pt x="13043" y="6264"/>
                  </a:cubicBezTo>
                  <a:lnTo>
                    <a:pt x="11478" y="6264"/>
                  </a:lnTo>
                  <a:close/>
                  <a:moveTo>
                    <a:pt x="14400" y="15552"/>
                  </a:moveTo>
                  <a:cubicBezTo>
                    <a:pt x="15861" y="15552"/>
                    <a:pt x="15861" y="15552"/>
                    <a:pt x="15861" y="15552"/>
                  </a:cubicBezTo>
                  <a:cubicBezTo>
                    <a:pt x="15861" y="6264"/>
                    <a:pt x="15861" y="6264"/>
                    <a:pt x="15861" y="6264"/>
                  </a:cubicBezTo>
                  <a:cubicBezTo>
                    <a:pt x="14400" y="6264"/>
                    <a:pt x="14400" y="6264"/>
                    <a:pt x="14400" y="6264"/>
                  </a:cubicBezTo>
                  <a:lnTo>
                    <a:pt x="14400" y="15552"/>
                  </a:lnTo>
                  <a:close/>
                  <a:moveTo>
                    <a:pt x="21600" y="21600"/>
                  </a:moveTo>
                  <a:cubicBezTo>
                    <a:pt x="21600" y="21600"/>
                    <a:pt x="21600" y="0"/>
                    <a:pt x="21600" y="0"/>
                  </a:cubicBezTo>
                  <a:cubicBezTo>
                    <a:pt x="21600" y="0"/>
                    <a:pt x="20035" y="0"/>
                    <a:pt x="20035" y="0"/>
                  </a:cubicBezTo>
                  <a:cubicBezTo>
                    <a:pt x="20035" y="0"/>
                    <a:pt x="20035" y="21600"/>
                    <a:pt x="20035" y="21600"/>
                  </a:cubicBezTo>
                  <a:cubicBezTo>
                    <a:pt x="20035" y="21600"/>
                    <a:pt x="21600" y="21600"/>
                    <a:pt x="21600" y="21600"/>
                  </a:cubicBezTo>
                  <a:moveTo>
                    <a:pt x="1461" y="0"/>
                  </a:moveTo>
                  <a:cubicBezTo>
                    <a:pt x="0" y="0"/>
                    <a:pt x="0" y="0"/>
                    <a:pt x="0" y="0"/>
                  </a:cubicBezTo>
                  <a:cubicBezTo>
                    <a:pt x="0" y="21600"/>
                    <a:pt x="0" y="21600"/>
                    <a:pt x="0" y="21600"/>
                  </a:cubicBezTo>
                  <a:cubicBezTo>
                    <a:pt x="1461" y="21600"/>
                    <a:pt x="1461" y="21600"/>
                    <a:pt x="1461" y="21600"/>
                  </a:cubicBezTo>
                  <a:lnTo>
                    <a:pt x="1461" y="0"/>
                  </a:lnTo>
                  <a:close/>
                  <a:moveTo>
                    <a:pt x="4383" y="0"/>
                  </a:moveTo>
                  <a:cubicBezTo>
                    <a:pt x="2817" y="0"/>
                    <a:pt x="2817" y="0"/>
                    <a:pt x="2817" y="0"/>
                  </a:cubicBezTo>
                  <a:cubicBezTo>
                    <a:pt x="2817" y="21600"/>
                    <a:pt x="2817" y="21600"/>
                    <a:pt x="2817" y="21600"/>
                  </a:cubicBezTo>
                  <a:cubicBezTo>
                    <a:pt x="4383" y="21600"/>
                    <a:pt x="4383" y="21600"/>
                    <a:pt x="4383" y="21600"/>
                  </a:cubicBezTo>
                  <a:lnTo>
                    <a:pt x="4383" y="0"/>
                  </a:lnTo>
                  <a:close/>
                </a:path>
              </a:pathLst>
            </a:custGeom>
            <a:solidFill>
              <a:srgbClr val="FFFFFF"/>
            </a:solidFill>
            <a:ln w="12700" cap="flat">
              <a:noFill/>
              <a:miter lim="400000"/>
            </a:ln>
            <a:effectLst/>
          </p:spPr>
          <p:txBody>
            <a:bodyPr wrap="square" lIns="0" tIns="0" rIns="0" bIns="0" numCol="1" anchor="ctr">
              <a:noAutofit/>
            </a:bodyPr>
            <a:lstStyle/>
            <a:p>
              <a:pPr algn="l" defTabSz="1300480">
                <a:defRPr sz="2400">
                  <a:solidFill>
                    <a:srgbClr val="333F50"/>
                  </a:solidFill>
                  <a:latin typeface="Calibri Light"/>
                  <a:ea typeface="Calibri Light"/>
                  <a:cs typeface="Calibri Light"/>
                  <a:sym typeface="Calibri Light"/>
                </a:defRPr>
              </a:pPr>
            </a:p>
          </p:txBody>
        </p:sp>
      </p:gr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Full-Width Copy">
    <p:bg>
      <p:bgPr>
        <a:solidFill>
          <a:srgbClr val="FFFFFF"/>
        </a:solidFill>
      </p:bgPr>
    </p:bg>
    <p:spTree>
      <p:nvGrpSpPr>
        <p:cNvPr id="1" name=""/>
        <p:cNvGrpSpPr/>
        <p:nvPr/>
      </p:nvGrpSpPr>
      <p:grpSpPr>
        <a:xfrm>
          <a:off x="0" y="0"/>
          <a:ext cx="0" cy="0"/>
          <a:chOff x="0" y="0"/>
          <a:chExt cx="0" cy="0"/>
        </a:xfrm>
      </p:grpSpPr>
      <p:sp>
        <p:nvSpPr>
          <p:cNvPr id="177" name="Body Level One…"/>
          <p:cNvSpPr txBox="1"/>
          <p:nvPr>
            <p:ph type="body" sz="quarter" idx="1"/>
          </p:nvPr>
        </p:nvSpPr>
        <p:spPr>
          <a:xfrm>
            <a:off x="178815" y="1424659"/>
            <a:ext cx="11048663" cy="1438861"/>
          </a:xfrm>
          <a:prstGeom prst="rect">
            <a:avLst/>
          </a:prstGeom>
        </p:spPr>
        <p:txBody>
          <a:bodyPr lIns="65023" tIns="65023" rIns="65023" bIns="65023" anchor="t"/>
          <a:lstStyle>
            <a:lvl1pPr marL="0" indent="0" defTabSz="866986">
              <a:spcBef>
                <a:spcPts val="1000"/>
              </a:spcBef>
              <a:buSzTx/>
              <a:buNone/>
              <a:defRPr sz="4400">
                <a:solidFill>
                  <a:srgbClr val="0064FF"/>
                </a:solidFill>
                <a:latin typeface="Arial"/>
                <a:ea typeface="Arial"/>
                <a:cs typeface="Arial"/>
                <a:sym typeface="Arial"/>
              </a:defRPr>
            </a:lvl1pPr>
            <a:lvl2pPr marL="1504950" indent="-1047750" defTabSz="866986">
              <a:spcBef>
                <a:spcPts val="1000"/>
              </a:spcBef>
              <a:buSzPct val="100000"/>
              <a:buChar char="–"/>
              <a:defRPr sz="4400">
                <a:solidFill>
                  <a:srgbClr val="0064FF"/>
                </a:solidFill>
                <a:latin typeface="Arial"/>
                <a:ea typeface="Arial"/>
                <a:cs typeface="Arial"/>
                <a:sym typeface="Arial"/>
              </a:defRPr>
            </a:lvl2pPr>
            <a:lvl3pPr marL="1752600" indent="-838200" defTabSz="866986">
              <a:spcBef>
                <a:spcPts val="1000"/>
              </a:spcBef>
              <a:buSzPct val="100000"/>
              <a:defRPr sz="4400">
                <a:solidFill>
                  <a:srgbClr val="0064FF"/>
                </a:solidFill>
                <a:latin typeface="Arial"/>
                <a:ea typeface="Arial"/>
                <a:cs typeface="Arial"/>
                <a:sym typeface="Arial"/>
              </a:defRPr>
            </a:lvl3pPr>
            <a:lvl4pPr marL="2209800" indent="-838200" defTabSz="866986">
              <a:spcBef>
                <a:spcPts val="1000"/>
              </a:spcBef>
              <a:buSzPct val="100000"/>
              <a:buChar char="–"/>
              <a:defRPr sz="4400">
                <a:solidFill>
                  <a:srgbClr val="0064FF"/>
                </a:solidFill>
                <a:latin typeface="Arial"/>
                <a:ea typeface="Arial"/>
                <a:cs typeface="Arial"/>
                <a:sym typeface="Arial"/>
              </a:defRPr>
            </a:lvl4pPr>
            <a:lvl5pPr marL="2667000" indent="-838200" defTabSz="866986">
              <a:spcBef>
                <a:spcPts val="1000"/>
              </a:spcBef>
              <a:buSzPct val="100000"/>
              <a:buChar char="»"/>
              <a:defRPr sz="4400">
                <a:solidFill>
                  <a:srgbClr val="0064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8" name="Text Placeholder 5"/>
          <p:cNvSpPr/>
          <p:nvPr>
            <p:ph type="body" idx="13"/>
          </p:nvPr>
        </p:nvSpPr>
        <p:spPr>
          <a:xfrm>
            <a:off x="178815" y="3025254"/>
            <a:ext cx="12654116" cy="4218624"/>
          </a:xfrm>
          <a:prstGeom prst="rect">
            <a:avLst/>
          </a:prstGeom>
        </p:spPr>
        <p:txBody>
          <a:bodyPr lIns="65023" tIns="65023" rIns="65023" bIns="65023" anchor="t"/>
          <a:lstStyle/>
          <a:p>
            <a:pPr marL="314325" indent="-314325" defTabSz="866986">
              <a:spcBef>
                <a:spcPts val="500"/>
              </a:spcBef>
              <a:buSzPct val="100000"/>
              <a:buFont typeface="Arial"/>
              <a:defRPr sz="2200">
                <a:solidFill>
                  <a:srgbClr val="000000"/>
                </a:solidFill>
                <a:latin typeface="Arial"/>
                <a:ea typeface="Arial"/>
                <a:cs typeface="Arial"/>
                <a:sym typeface="Arial"/>
              </a:defRPr>
            </a:pPr>
          </a:p>
        </p:txBody>
      </p:sp>
      <p:pic>
        <p:nvPicPr>
          <p:cNvPr id="179" name="Picture 1" descr="Picture 1"/>
          <p:cNvPicPr>
            <a:picLocks noChangeAspect="1"/>
          </p:cNvPicPr>
          <p:nvPr/>
        </p:nvPicPr>
        <p:blipFill>
          <a:blip r:embed="rId2">
            <a:extLst/>
          </a:blip>
          <a:stretch>
            <a:fillRect/>
          </a:stretch>
        </p:blipFill>
        <p:spPr>
          <a:xfrm>
            <a:off x="178815" y="7995426"/>
            <a:ext cx="1917281" cy="208077"/>
          </a:xfrm>
          <a:prstGeom prst="rect">
            <a:avLst/>
          </a:prstGeom>
          <a:ln w="12700">
            <a:miter lim="400000"/>
          </a:ln>
        </p:spPr>
      </p:pic>
      <p:pic>
        <p:nvPicPr>
          <p:cNvPr id="180" name="Picture 3" descr="Picture 3"/>
          <p:cNvPicPr>
            <a:picLocks noChangeAspect="1"/>
          </p:cNvPicPr>
          <p:nvPr/>
        </p:nvPicPr>
        <p:blipFill>
          <a:blip r:embed="rId3">
            <a:extLst/>
          </a:blip>
          <a:stretch>
            <a:fillRect/>
          </a:stretch>
        </p:blipFill>
        <p:spPr>
          <a:xfrm>
            <a:off x="12274565" y="7995426"/>
            <a:ext cx="558366" cy="208077"/>
          </a:xfrm>
          <a:prstGeom prst="rect">
            <a:avLst/>
          </a:prstGeom>
          <a:ln w="12700">
            <a:miter lim="400000"/>
          </a:ln>
        </p:spPr>
      </p:pic>
      <p:pic>
        <p:nvPicPr>
          <p:cNvPr id="181" name="Picture 6" descr="Picture 6"/>
          <p:cNvPicPr>
            <a:picLocks noChangeAspect="1"/>
          </p:cNvPicPr>
          <p:nvPr/>
        </p:nvPicPr>
        <p:blipFill>
          <a:blip r:embed="rId4">
            <a:extLst/>
          </a:blip>
          <a:stretch>
            <a:fillRect/>
          </a:stretch>
        </p:blipFill>
        <p:spPr>
          <a:xfrm rot="16200000">
            <a:off x="11758221" y="1589468"/>
            <a:ext cx="1239520" cy="909897"/>
          </a:xfrm>
          <a:prstGeom prst="rect">
            <a:avLst/>
          </a:prstGeom>
          <a:ln w="12700">
            <a:miter lim="400000"/>
          </a:ln>
        </p:spPr>
      </p:pic>
      <p:sp>
        <p:nvSpPr>
          <p:cNvPr id="182" name="Slide Number"/>
          <p:cNvSpPr txBox="1"/>
          <p:nvPr>
            <p:ph type="sldNum" sz="quarter" idx="2"/>
          </p:nvPr>
        </p:nvSpPr>
        <p:spPr>
          <a:xfrm>
            <a:off x="12560673" y="8217233"/>
            <a:ext cx="368769" cy="352001"/>
          </a:xfrm>
          <a:prstGeom prst="rect">
            <a:avLst/>
          </a:prstGeom>
        </p:spPr>
        <p:txBody>
          <a:bodyPr lIns="65023" tIns="65023" rIns="65023" bIns="65023" anchor="t"/>
          <a:lstStyle>
            <a:lvl1pPr algn="r" defTabSz="866986">
              <a:defRPr sz="1600">
                <a:solidFill>
                  <a:srgbClr val="C6C6C6"/>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Full-Width Copy">
    <p:bg>
      <p:bgPr>
        <a:solidFill>
          <a:srgbClr val="FFFFFF"/>
        </a:solidFill>
      </p:bgPr>
    </p:bg>
    <p:spTree>
      <p:nvGrpSpPr>
        <p:cNvPr id="1" name=""/>
        <p:cNvGrpSpPr/>
        <p:nvPr/>
      </p:nvGrpSpPr>
      <p:grpSpPr>
        <a:xfrm>
          <a:off x="0" y="0"/>
          <a:ext cx="0" cy="0"/>
          <a:chOff x="0" y="0"/>
          <a:chExt cx="0" cy="0"/>
        </a:xfrm>
      </p:grpSpPr>
      <p:sp>
        <p:nvSpPr>
          <p:cNvPr id="189" name="Body Level One…"/>
          <p:cNvSpPr txBox="1"/>
          <p:nvPr>
            <p:ph type="body" sz="quarter" idx="1"/>
          </p:nvPr>
        </p:nvSpPr>
        <p:spPr>
          <a:xfrm>
            <a:off x="178815" y="1424659"/>
            <a:ext cx="11048663" cy="1438861"/>
          </a:xfrm>
          <a:prstGeom prst="rect">
            <a:avLst/>
          </a:prstGeom>
        </p:spPr>
        <p:txBody>
          <a:bodyPr lIns="65023" tIns="65023" rIns="65023" bIns="65023" anchor="t"/>
          <a:lstStyle>
            <a:lvl1pPr marL="0" indent="0" defTabSz="866986">
              <a:spcBef>
                <a:spcPts val="1000"/>
              </a:spcBef>
              <a:buSzTx/>
              <a:buNone/>
              <a:defRPr sz="4400">
                <a:solidFill>
                  <a:srgbClr val="0064FF"/>
                </a:solidFill>
                <a:latin typeface="Arial"/>
                <a:ea typeface="Arial"/>
                <a:cs typeface="Arial"/>
                <a:sym typeface="Arial"/>
              </a:defRPr>
            </a:lvl1pPr>
            <a:lvl2pPr marL="1504950" indent="-1047750" defTabSz="866986">
              <a:spcBef>
                <a:spcPts val="1000"/>
              </a:spcBef>
              <a:buSzPct val="100000"/>
              <a:buChar char="–"/>
              <a:defRPr sz="4400">
                <a:solidFill>
                  <a:srgbClr val="0064FF"/>
                </a:solidFill>
                <a:latin typeface="Arial"/>
                <a:ea typeface="Arial"/>
                <a:cs typeface="Arial"/>
                <a:sym typeface="Arial"/>
              </a:defRPr>
            </a:lvl2pPr>
            <a:lvl3pPr marL="1752600" indent="-838200" defTabSz="866986">
              <a:spcBef>
                <a:spcPts val="1000"/>
              </a:spcBef>
              <a:buSzPct val="100000"/>
              <a:defRPr sz="4400">
                <a:solidFill>
                  <a:srgbClr val="0064FF"/>
                </a:solidFill>
                <a:latin typeface="Arial"/>
                <a:ea typeface="Arial"/>
                <a:cs typeface="Arial"/>
                <a:sym typeface="Arial"/>
              </a:defRPr>
            </a:lvl3pPr>
            <a:lvl4pPr marL="2209800" indent="-838200" defTabSz="866986">
              <a:spcBef>
                <a:spcPts val="1000"/>
              </a:spcBef>
              <a:buSzPct val="100000"/>
              <a:buChar char="–"/>
              <a:defRPr sz="4400">
                <a:solidFill>
                  <a:srgbClr val="0064FF"/>
                </a:solidFill>
                <a:latin typeface="Arial"/>
                <a:ea typeface="Arial"/>
                <a:cs typeface="Arial"/>
                <a:sym typeface="Arial"/>
              </a:defRPr>
            </a:lvl4pPr>
            <a:lvl5pPr marL="2667000" indent="-838200" defTabSz="866986">
              <a:spcBef>
                <a:spcPts val="1000"/>
              </a:spcBef>
              <a:buSzPct val="100000"/>
              <a:buChar char="»"/>
              <a:defRPr sz="4400">
                <a:solidFill>
                  <a:srgbClr val="0064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90" name="Text Placeholder 5"/>
          <p:cNvSpPr/>
          <p:nvPr>
            <p:ph type="body" idx="13"/>
          </p:nvPr>
        </p:nvSpPr>
        <p:spPr>
          <a:xfrm>
            <a:off x="178815" y="3025254"/>
            <a:ext cx="12654116" cy="4218624"/>
          </a:xfrm>
          <a:prstGeom prst="rect">
            <a:avLst/>
          </a:prstGeom>
        </p:spPr>
        <p:txBody>
          <a:bodyPr lIns="65023" tIns="65023" rIns="65023" bIns="65023" anchor="t"/>
          <a:lstStyle/>
          <a:p>
            <a:pPr marL="314325" indent="-314325" defTabSz="866986">
              <a:spcBef>
                <a:spcPts val="500"/>
              </a:spcBef>
              <a:buSzPct val="100000"/>
              <a:buFont typeface="Arial"/>
              <a:defRPr sz="2200">
                <a:solidFill>
                  <a:srgbClr val="000000"/>
                </a:solidFill>
                <a:latin typeface="Arial"/>
                <a:ea typeface="Arial"/>
                <a:cs typeface="Arial"/>
                <a:sym typeface="Arial"/>
              </a:defRPr>
            </a:pPr>
          </a:p>
        </p:txBody>
      </p:sp>
      <p:pic>
        <p:nvPicPr>
          <p:cNvPr id="191" name="Picture 1" descr="Picture 1"/>
          <p:cNvPicPr>
            <a:picLocks noChangeAspect="1"/>
          </p:cNvPicPr>
          <p:nvPr/>
        </p:nvPicPr>
        <p:blipFill>
          <a:blip r:embed="rId2">
            <a:extLst/>
          </a:blip>
          <a:stretch>
            <a:fillRect/>
          </a:stretch>
        </p:blipFill>
        <p:spPr>
          <a:xfrm>
            <a:off x="178815" y="7995426"/>
            <a:ext cx="1917281" cy="208077"/>
          </a:xfrm>
          <a:prstGeom prst="rect">
            <a:avLst/>
          </a:prstGeom>
          <a:ln w="12700">
            <a:miter lim="400000"/>
          </a:ln>
        </p:spPr>
      </p:pic>
      <p:pic>
        <p:nvPicPr>
          <p:cNvPr id="192" name="Picture 3" descr="Picture 3"/>
          <p:cNvPicPr>
            <a:picLocks noChangeAspect="1"/>
          </p:cNvPicPr>
          <p:nvPr/>
        </p:nvPicPr>
        <p:blipFill>
          <a:blip r:embed="rId3">
            <a:extLst/>
          </a:blip>
          <a:stretch>
            <a:fillRect/>
          </a:stretch>
        </p:blipFill>
        <p:spPr>
          <a:xfrm>
            <a:off x="12274565" y="7995426"/>
            <a:ext cx="558366" cy="208077"/>
          </a:xfrm>
          <a:prstGeom prst="rect">
            <a:avLst/>
          </a:prstGeom>
          <a:ln w="12700">
            <a:miter lim="400000"/>
          </a:ln>
        </p:spPr>
      </p:pic>
      <p:pic>
        <p:nvPicPr>
          <p:cNvPr id="193" name="Picture 6" descr="Picture 6"/>
          <p:cNvPicPr>
            <a:picLocks noChangeAspect="1"/>
          </p:cNvPicPr>
          <p:nvPr/>
        </p:nvPicPr>
        <p:blipFill>
          <a:blip r:embed="rId4">
            <a:extLst/>
          </a:blip>
          <a:stretch>
            <a:fillRect/>
          </a:stretch>
        </p:blipFill>
        <p:spPr>
          <a:xfrm rot="16200000">
            <a:off x="11758221" y="1589468"/>
            <a:ext cx="1239520" cy="909897"/>
          </a:xfrm>
          <a:prstGeom prst="rect">
            <a:avLst/>
          </a:prstGeom>
          <a:ln w="12700">
            <a:miter lim="400000"/>
          </a:ln>
        </p:spPr>
      </p:pic>
      <p:sp>
        <p:nvSpPr>
          <p:cNvPr id="194" name="Slide Number"/>
          <p:cNvSpPr txBox="1"/>
          <p:nvPr>
            <p:ph type="sldNum" sz="quarter" idx="2"/>
          </p:nvPr>
        </p:nvSpPr>
        <p:spPr>
          <a:xfrm>
            <a:off x="12560673" y="8217233"/>
            <a:ext cx="368769" cy="352001"/>
          </a:xfrm>
          <a:prstGeom prst="rect">
            <a:avLst/>
          </a:prstGeom>
        </p:spPr>
        <p:txBody>
          <a:bodyPr lIns="65023" tIns="65023" rIns="65023" bIns="65023" anchor="t"/>
          <a:lstStyle>
            <a:lvl1pPr algn="r" defTabSz="866986">
              <a:defRPr sz="1600">
                <a:solidFill>
                  <a:srgbClr val="C6C6C6"/>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46200" y="520700"/>
            <a:ext cx="10388600" cy="5860236"/>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lvl1pPr marL="520700" indent="-520700">
              <a:lnSpc>
                <a:spcPct val="120000"/>
              </a:lnSpc>
              <a:spcBef>
                <a:spcPts val="4600"/>
              </a:spcBef>
              <a:defRPr sz="4600"/>
            </a:lvl1pPr>
            <a:lvl2pPr marL="1041400" indent="-520700">
              <a:lnSpc>
                <a:spcPct val="120000"/>
              </a:lnSpc>
              <a:spcBef>
                <a:spcPts val="4600"/>
              </a:spcBef>
              <a:defRPr sz="4600"/>
            </a:lvl2pPr>
            <a:lvl3pPr marL="1562100" indent="-520700">
              <a:lnSpc>
                <a:spcPct val="120000"/>
              </a:lnSpc>
              <a:spcBef>
                <a:spcPts val="4600"/>
              </a:spcBef>
              <a:defRPr sz="4600"/>
            </a:lvl3pPr>
            <a:lvl4pPr marL="2082800" indent="-520700">
              <a:lnSpc>
                <a:spcPct val="120000"/>
              </a:lnSpc>
              <a:spcBef>
                <a:spcPts val="4600"/>
              </a:spcBef>
              <a:defRPr sz="4600"/>
            </a:lvl4pPr>
            <a:lvl5pPr marL="2603500" indent="-520700">
              <a:lnSpc>
                <a:spcPct val="120000"/>
              </a:lnSpc>
              <a:spcBef>
                <a:spcPts val="4600"/>
              </a:spcBef>
              <a:defRPr sz="46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Image"/>
          <p:cNvSpPr/>
          <p:nvPr>
            <p:ph type="pic" sz="quarter" idx="14"/>
          </p:nvPr>
        </p:nvSpPr>
        <p:spPr>
          <a:xfrm>
            <a:off x="6664613" y="508000"/>
            <a:ext cx="5803901" cy="4216400"/>
          </a:xfrm>
          <a:prstGeom prst="rect">
            <a:avLst/>
          </a:prstGeom>
        </p:spPr>
        <p:txBody>
          <a:bodyPr lIns="91439" tIns="45719" rIns="91439" bIns="45719" anchor="t">
            <a:noAutofit/>
          </a:bodyPr>
          <a:lstStyle/>
          <a:p>
            <a:pPr/>
          </a:p>
        </p:txBody>
      </p:sp>
      <p:sp>
        <p:nvSpPr>
          <p:cNvPr id="85" name="Image"/>
          <p:cNvSpPr/>
          <p:nvPr>
            <p:ph type="pic" idx="15"/>
          </p:nvPr>
        </p:nvSpPr>
        <p:spPr>
          <a:xfrm>
            <a:off x="533400" y="508000"/>
            <a:ext cx="5808231"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mn-lt"/>
          <a:ea typeface="+mn-ea"/>
          <a:cs typeface="+mn-cs"/>
          <a:sym typeface="Gill Sans Light"/>
        </a:defRPr>
      </a:lvl9pPr>
    </p:titleStyle>
    <p:bodyStyle>
      <a:lvl1pPr marL="431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1pPr>
      <a:lvl2pPr marL="863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2pPr>
      <a:lvl3pPr marL="1295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3pPr>
      <a:lvl4pPr marL="1727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4pPr>
      <a:lvl5pPr marL="21590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5pPr>
      <a:lvl6pPr marL="25908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6pPr>
      <a:lvl7pPr marL="30226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7pPr>
      <a:lvl8pPr marL="34544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8pPr>
      <a:lvl9pPr marL="3886200" marR="0" indent="-431800" algn="l" defTabSz="584200" rtl="0" latinLnBrk="0">
        <a:lnSpc>
          <a:spcPct val="100000"/>
        </a:lnSpc>
        <a:spcBef>
          <a:spcPts val="3800"/>
        </a:spcBef>
        <a:spcAft>
          <a:spcPts val="0"/>
        </a:spcAft>
        <a:buClrTx/>
        <a:buSzPct val="82000"/>
        <a:buFontTx/>
        <a:buChar char="•"/>
        <a:tabLst/>
        <a:defRPr b="0" baseline="0" cap="none" i="0" spc="0" strike="noStrike" sz="3800" u="none">
          <a:ln>
            <a:noFill/>
          </a:ln>
          <a:solidFill>
            <a:srgbClr val="535353"/>
          </a:solidFill>
          <a:uFillTx/>
          <a:latin typeface="+mn-lt"/>
          <a:ea typeface="+mn-ea"/>
          <a:cs typeface="+mn-cs"/>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linkedin.com/in/percivallucena" TargetMode="External"/><Relationship Id="rId3" Type="http://schemas.openxmlformats.org/officeDocument/2006/relationships/hyperlink" Target="https://twitter.com/plucena" TargetMode="External"/><Relationship Id="rId4" Type="http://schemas.openxmlformats.org/officeDocument/2006/relationships/image" Target="../media/image1.tif"/><Relationship Id="rId5" Type="http://schemas.openxmlformats.org/officeDocument/2006/relationships/image" Target="../media/image2.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2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png"/><Relationship Id="rId3" Type="http://schemas.openxmlformats.org/officeDocument/2006/relationships/image" Target="../media/image3.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 Id="rId8" Type="http://schemas.openxmlformats.org/officeDocument/2006/relationships/image" Target="../media/image10.tif"/><Relationship Id="rId9" Type="http://schemas.openxmlformats.org/officeDocument/2006/relationships/image" Target="../media/image11.tif"/><Relationship Id="rId10" Type="http://schemas.openxmlformats.org/officeDocument/2006/relationships/image" Target="../media/image12.tif"/><Relationship Id="rId11" Type="http://schemas.openxmlformats.org/officeDocument/2006/relationships/image" Target="../media/image13.tif"/><Relationship Id="rId12" Type="http://schemas.openxmlformats.org/officeDocument/2006/relationships/image" Target="../media/image1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5.tif"/><Relationship Id="rId6" Type="http://schemas.openxmlformats.org/officeDocument/2006/relationships/image" Target="../media/image16.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7.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1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BLOCKCHAIN PÚBLICO vs PERMISSIONADO"/>
          <p:cNvSpPr txBox="1"/>
          <p:nvPr>
            <p:ph type="ctrTitle"/>
          </p:nvPr>
        </p:nvSpPr>
        <p:spPr>
          <a:xfrm>
            <a:off x="355600" y="774700"/>
            <a:ext cx="12293600" cy="3238500"/>
          </a:xfrm>
          <a:prstGeom prst="rect">
            <a:avLst/>
          </a:prstGeom>
        </p:spPr>
        <p:txBody>
          <a:bodyPr/>
          <a:lstStyle/>
          <a:p>
            <a:pPr/>
            <a:r>
              <a:t>BLOCKCHAIN PÚBLICO vs PERMISSIONADO</a:t>
            </a:r>
          </a:p>
        </p:txBody>
      </p:sp>
      <p:sp>
        <p:nvSpPr>
          <p:cNvPr id="204" name="PERCIVAL LUCENA, MSC. IBM RESEARCH       https://www.linkedin.com/in/percivallucena       https://twitter.com/plucena"/>
          <p:cNvSpPr txBox="1"/>
          <p:nvPr>
            <p:ph type="subTitle" sz="half" idx="1"/>
          </p:nvPr>
        </p:nvSpPr>
        <p:spPr>
          <a:xfrm>
            <a:off x="355600" y="5270500"/>
            <a:ext cx="12293600" cy="2790875"/>
          </a:xfrm>
          <a:prstGeom prst="rect">
            <a:avLst/>
          </a:prstGeom>
        </p:spPr>
        <p:txBody>
          <a:bodyPr/>
          <a:lstStyle/>
          <a:p>
            <a:pPr algn="l" defTabSz="479044">
              <a:defRPr sz="3116"/>
            </a:pPr>
            <a:r>
              <a:rPr b="1">
                <a:latin typeface="Gill Sans"/>
                <a:ea typeface="Gill Sans"/>
                <a:cs typeface="Gill Sans"/>
                <a:sym typeface="Gill Sans"/>
              </a:rPr>
              <a:t>PERCIVAL LUCENA, MSC.</a:t>
            </a:r>
            <a:br/>
            <a:r>
              <a:t>IBM RESEARCH</a:t>
            </a:r>
            <a:br/>
            <a:br/>
            <a:r>
              <a:t>     </a:t>
            </a:r>
            <a:r>
              <a:rPr u="sng">
                <a:hlinkClick r:id="rId2" invalidUrl="" action="" tgtFrame="" tooltip="" history="1" highlightClick="0" endSnd="0"/>
              </a:rPr>
              <a:t>https://www.linkedin.com/in/percivallucena</a:t>
            </a:r>
            <a:br/>
            <a:br/>
            <a:r>
              <a:t>     </a:t>
            </a:r>
            <a:r>
              <a:rPr u="sng">
                <a:hlinkClick r:id="rId3" invalidUrl="" action="" tgtFrame="" tooltip="" history="1" highlightClick="0" endSnd="0"/>
              </a:rPr>
              <a:t>https://twitter.com/plucena</a:t>
            </a:r>
          </a:p>
        </p:txBody>
      </p:sp>
      <p:pic>
        <p:nvPicPr>
          <p:cNvPr id="205" name="Image" descr="Image"/>
          <p:cNvPicPr>
            <a:picLocks noChangeAspect="1"/>
          </p:cNvPicPr>
          <p:nvPr/>
        </p:nvPicPr>
        <p:blipFill>
          <a:blip r:embed="rId4">
            <a:extLst/>
          </a:blip>
          <a:stretch>
            <a:fillRect/>
          </a:stretch>
        </p:blipFill>
        <p:spPr>
          <a:xfrm>
            <a:off x="-596901" y="7308850"/>
            <a:ext cx="2177439" cy="1028235"/>
          </a:xfrm>
          <a:prstGeom prst="rect">
            <a:avLst/>
          </a:prstGeom>
          <a:ln w="12700">
            <a:miter lim="400000"/>
          </a:ln>
        </p:spPr>
      </p:pic>
      <p:pic>
        <p:nvPicPr>
          <p:cNvPr id="206" name="Image" descr="Image"/>
          <p:cNvPicPr>
            <a:picLocks noChangeAspect="1"/>
          </p:cNvPicPr>
          <p:nvPr/>
        </p:nvPicPr>
        <p:blipFill>
          <a:blip r:embed="rId5">
            <a:extLst/>
          </a:blip>
          <a:stretch>
            <a:fillRect/>
          </a:stretch>
        </p:blipFill>
        <p:spPr>
          <a:xfrm>
            <a:off x="197126" y="6661150"/>
            <a:ext cx="589385" cy="58938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extBox 9"/>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91" name="Group 7"/>
          <p:cNvGrpSpPr/>
          <p:nvPr/>
        </p:nvGrpSpPr>
        <p:grpSpPr>
          <a:xfrm>
            <a:off x="10217853" y="6089783"/>
            <a:ext cx="2519681" cy="2298992"/>
            <a:chOff x="0" y="0"/>
            <a:chExt cx="2519680" cy="2298990"/>
          </a:xfrm>
        </p:grpSpPr>
        <p:sp>
          <p:nvSpPr>
            <p:cNvPr id="289" name="Rectangle 8"/>
            <p:cNvSpPr/>
            <p:nvPr/>
          </p:nvSpPr>
          <p:spPr>
            <a:xfrm>
              <a:off x="0" y="-1"/>
              <a:ext cx="2519681" cy="1809626"/>
            </a:xfrm>
            <a:prstGeom prst="rect">
              <a:avLst/>
            </a:prstGeom>
            <a:solidFill>
              <a:srgbClr val="FFFFFF"/>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290" name="Rectangle 9"/>
            <p:cNvSpPr/>
            <p:nvPr/>
          </p:nvSpPr>
          <p:spPr>
            <a:xfrm>
              <a:off x="249204" y="1481760"/>
              <a:ext cx="1817513" cy="817231"/>
            </a:xfrm>
            <a:prstGeom prst="rect">
              <a:avLst/>
            </a:prstGeom>
            <a:solidFill>
              <a:srgbClr val="FFFFFF"/>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grpSp>
      <p:pic>
        <p:nvPicPr>
          <p:cNvPr id="292" name="Picture 20" descr="Picture 20"/>
          <p:cNvPicPr>
            <a:picLocks noChangeAspect="1"/>
          </p:cNvPicPr>
          <p:nvPr/>
        </p:nvPicPr>
        <p:blipFill>
          <a:blip r:embed="rId3">
            <a:extLst/>
          </a:blip>
          <a:stretch>
            <a:fillRect/>
          </a:stretch>
        </p:blipFill>
        <p:spPr>
          <a:xfrm>
            <a:off x="9446542" y="2967068"/>
            <a:ext cx="1257584" cy="1255325"/>
          </a:xfrm>
          <a:prstGeom prst="rect">
            <a:avLst/>
          </a:prstGeom>
          <a:ln w="12700">
            <a:miter lim="400000"/>
          </a:ln>
        </p:spPr>
      </p:pic>
      <p:grpSp>
        <p:nvGrpSpPr>
          <p:cNvPr id="295" name="Group 21"/>
          <p:cNvGrpSpPr/>
          <p:nvPr/>
        </p:nvGrpSpPr>
        <p:grpSpPr>
          <a:xfrm>
            <a:off x="9324622" y="2860953"/>
            <a:ext cx="1512712" cy="1460783"/>
            <a:chOff x="0" y="0"/>
            <a:chExt cx="1512711" cy="1460781"/>
          </a:xfrm>
        </p:grpSpPr>
        <p:sp>
          <p:nvSpPr>
            <p:cNvPr id="293" name="Freeform 22"/>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294" name="Freeform 23"/>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pic>
        <p:nvPicPr>
          <p:cNvPr id="296" name="Picture 24" descr="Picture 24"/>
          <p:cNvPicPr>
            <a:picLocks noChangeAspect="1"/>
          </p:cNvPicPr>
          <p:nvPr/>
        </p:nvPicPr>
        <p:blipFill>
          <a:blip r:embed="rId4">
            <a:extLst/>
          </a:blip>
          <a:stretch>
            <a:fillRect/>
          </a:stretch>
        </p:blipFill>
        <p:spPr>
          <a:xfrm>
            <a:off x="9421707" y="5572543"/>
            <a:ext cx="1259841" cy="1257584"/>
          </a:xfrm>
          <a:prstGeom prst="rect">
            <a:avLst/>
          </a:prstGeom>
          <a:ln w="12700">
            <a:miter lim="400000"/>
          </a:ln>
        </p:spPr>
      </p:pic>
      <p:pic>
        <p:nvPicPr>
          <p:cNvPr id="297" name="Picture 25" descr="Picture 25"/>
          <p:cNvPicPr>
            <a:picLocks noChangeAspect="1"/>
          </p:cNvPicPr>
          <p:nvPr/>
        </p:nvPicPr>
        <p:blipFill>
          <a:blip r:embed="rId5">
            <a:extLst/>
          </a:blip>
          <a:stretch>
            <a:fillRect/>
          </a:stretch>
        </p:blipFill>
        <p:spPr>
          <a:xfrm>
            <a:off x="5890542" y="2996420"/>
            <a:ext cx="1259841" cy="1257582"/>
          </a:xfrm>
          <a:prstGeom prst="rect">
            <a:avLst/>
          </a:prstGeom>
          <a:ln w="12700">
            <a:miter lim="400000"/>
          </a:ln>
        </p:spPr>
      </p:pic>
      <p:pic>
        <p:nvPicPr>
          <p:cNvPr id="298" name="Picture 26" descr="Picture 26"/>
          <p:cNvPicPr>
            <a:picLocks noChangeAspect="1"/>
          </p:cNvPicPr>
          <p:nvPr/>
        </p:nvPicPr>
        <p:blipFill>
          <a:blip r:embed="rId6">
            <a:extLst/>
          </a:blip>
          <a:stretch>
            <a:fillRect/>
          </a:stretch>
        </p:blipFill>
        <p:spPr>
          <a:xfrm>
            <a:off x="5888284" y="5633504"/>
            <a:ext cx="1259841" cy="1259841"/>
          </a:xfrm>
          <a:prstGeom prst="rect">
            <a:avLst/>
          </a:prstGeom>
          <a:ln w="12700">
            <a:miter lim="400000"/>
          </a:ln>
        </p:spPr>
      </p:pic>
      <p:pic>
        <p:nvPicPr>
          <p:cNvPr id="299" name="Picture 27" descr="Picture 27"/>
          <p:cNvPicPr>
            <a:picLocks noChangeAspect="1"/>
          </p:cNvPicPr>
          <p:nvPr/>
        </p:nvPicPr>
        <p:blipFill>
          <a:blip r:embed="rId7">
            <a:extLst/>
          </a:blip>
          <a:stretch>
            <a:fillRect/>
          </a:stretch>
        </p:blipFill>
        <p:spPr>
          <a:xfrm>
            <a:off x="2301803" y="5599805"/>
            <a:ext cx="1257584" cy="1259841"/>
          </a:xfrm>
          <a:prstGeom prst="rect">
            <a:avLst/>
          </a:prstGeom>
          <a:ln w="12700">
            <a:miter lim="400000"/>
          </a:ln>
        </p:spPr>
      </p:pic>
      <p:pic>
        <p:nvPicPr>
          <p:cNvPr id="300" name="Picture 28" descr="Picture 28"/>
          <p:cNvPicPr>
            <a:picLocks noChangeAspect="1"/>
          </p:cNvPicPr>
          <p:nvPr/>
        </p:nvPicPr>
        <p:blipFill>
          <a:blip r:embed="rId8">
            <a:extLst/>
          </a:blip>
          <a:stretch>
            <a:fillRect/>
          </a:stretch>
        </p:blipFill>
        <p:spPr>
          <a:xfrm>
            <a:off x="2308576" y="2975733"/>
            <a:ext cx="1257584" cy="1259842"/>
          </a:xfrm>
          <a:prstGeom prst="rect">
            <a:avLst/>
          </a:prstGeom>
          <a:ln w="12700">
            <a:miter lim="400000"/>
          </a:ln>
        </p:spPr>
      </p:pic>
      <p:grpSp>
        <p:nvGrpSpPr>
          <p:cNvPr id="303" name="Group 29"/>
          <p:cNvGrpSpPr/>
          <p:nvPr/>
        </p:nvGrpSpPr>
        <p:grpSpPr>
          <a:xfrm>
            <a:off x="9315591" y="5491263"/>
            <a:ext cx="1512712" cy="1460784"/>
            <a:chOff x="0" y="0"/>
            <a:chExt cx="1512711" cy="1460783"/>
          </a:xfrm>
        </p:grpSpPr>
        <p:sp>
          <p:nvSpPr>
            <p:cNvPr id="301" name="Freeform 30"/>
            <p:cNvSpPr/>
            <p:nvPr/>
          </p:nvSpPr>
          <p:spPr>
            <a:xfrm>
              <a:off x="1332473" y="6435"/>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302" name="Freeform 31"/>
            <p:cNvSpPr/>
            <p:nvPr/>
          </p:nvSpPr>
          <p:spPr>
            <a:xfrm flipH="1">
              <a:off x="-1" y="-1"/>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306" name="Group 32"/>
          <p:cNvGrpSpPr/>
          <p:nvPr/>
        </p:nvGrpSpPr>
        <p:grpSpPr>
          <a:xfrm>
            <a:off x="5768622" y="5502553"/>
            <a:ext cx="1512712" cy="1460783"/>
            <a:chOff x="0" y="0"/>
            <a:chExt cx="1512711" cy="1460781"/>
          </a:xfrm>
        </p:grpSpPr>
        <p:sp>
          <p:nvSpPr>
            <p:cNvPr id="304" name="Freeform 33"/>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305" name="Freeform 34"/>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309" name="Group 35"/>
          <p:cNvGrpSpPr/>
          <p:nvPr/>
        </p:nvGrpSpPr>
        <p:grpSpPr>
          <a:xfrm>
            <a:off x="2178756" y="5516100"/>
            <a:ext cx="1512712" cy="1460782"/>
            <a:chOff x="0" y="0"/>
            <a:chExt cx="1512711" cy="1460781"/>
          </a:xfrm>
        </p:grpSpPr>
        <p:sp>
          <p:nvSpPr>
            <p:cNvPr id="307" name="Freeform 36"/>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308" name="Freeform 37"/>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312" name="Group 38"/>
          <p:cNvGrpSpPr/>
          <p:nvPr/>
        </p:nvGrpSpPr>
        <p:grpSpPr>
          <a:xfrm>
            <a:off x="5759591" y="2879015"/>
            <a:ext cx="1512712" cy="1460783"/>
            <a:chOff x="0" y="0"/>
            <a:chExt cx="1512711" cy="1460781"/>
          </a:xfrm>
        </p:grpSpPr>
        <p:sp>
          <p:nvSpPr>
            <p:cNvPr id="310" name="Freeform 39"/>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311" name="Freeform 40"/>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315" name="Group 41"/>
          <p:cNvGrpSpPr/>
          <p:nvPr/>
        </p:nvGrpSpPr>
        <p:grpSpPr>
          <a:xfrm>
            <a:off x="2169725" y="2890303"/>
            <a:ext cx="1512712" cy="1460785"/>
            <a:chOff x="0" y="0"/>
            <a:chExt cx="1512711" cy="1460783"/>
          </a:xfrm>
        </p:grpSpPr>
        <p:sp>
          <p:nvSpPr>
            <p:cNvPr id="313" name="Freeform 42"/>
            <p:cNvSpPr/>
            <p:nvPr/>
          </p:nvSpPr>
          <p:spPr>
            <a:xfrm>
              <a:off x="1332473" y="6435"/>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314" name="Freeform 43"/>
            <p:cNvSpPr/>
            <p:nvPr/>
          </p:nvSpPr>
          <p:spPr>
            <a:xfrm flipH="1">
              <a:off x="-1" y="-1"/>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1D65"/>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316" name="TextBox 1"/>
          <p:cNvSpPr txBox="1"/>
          <p:nvPr/>
        </p:nvSpPr>
        <p:spPr>
          <a:xfrm>
            <a:off x="5089781" y="7945703"/>
            <a:ext cx="7253570" cy="82645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defTabSz="866986">
              <a:lnSpc>
                <a:spcPts val="5600"/>
              </a:lnSpc>
              <a:defRPr sz="4400">
                <a:solidFill>
                  <a:srgbClr val="0164FF"/>
                </a:solidFill>
                <a:latin typeface="Arial"/>
                <a:ea typeface="Arial"/>
                <a:cs typeface="Arial"/>
                <a:sym typeface="Arial"/>
              </a:defRPr>
            </a:lvl1pPr>
          </a:lstStyle>
          <a:p>
            <a:pPr/>
            <a:r>
              <a:t>\</a:t>
            </a:r>
          </a:p>
        </p:txBody>
      </p:sp>
      <p:pic>
        <p:nvPicPr>
          <p:cNvPr id="317" name="Picture 48" descr="Picture 48"/>
          <p:cNvPicPr>
            <a:picLocks noChangeAspect="1"/>
          </p:cNvPicPr>
          <p:nvPr/>
        </p:nvPicPr>
        <p:blipFill>
          <a:blip r:embed="rId9">
            <a:extLst/>
          </a:blip>
          <a:stretch>
            <a:fillRect/>
          </a:stretch>
        </p:blipFill>
        <p:spPr>
          <a:xfrm>
            <a:off x="10467057" y="3624082"/>
            <a:ext cx="1573673" cy="677334"/>
          </a:xfrm>
          <a:prstGeom prst="rect">
            <a:avLst/>
          </a:prstGeom>
          <a:ln w="12700">
            <a:miter lim="400000"/>
          </a:ln>
        </p:spPr>
      </p:pic>
      <p:pic>
        <p:nvPicPr>
          <p:cNvPr id="318" name="Picture 49" descr="Picture 49"/>
          <p:cNvPicPr>
            <a:picLocks noChangeAspect="1"/>
          </p:cNvPicPr>
          <p:nvPr/>
        </p:nvPicPr>
        <p:blipFill>
          <a:blip r:embed="rId10">
            <a:extLst/>
          </a:blip>
          <a:stretch>
            <a:fillRect/>
          </a:stretch>
        </p:blipFill>
        <p:spPr>
          <a:xfrm>
            <a:off x="4684889" y="3152206"/>
            <a:ext cx="1573671" cy="677334"/>
          </a:xfrm>
          <a:prstGeom prst="rect">
            <a:avLst/>
          </a:prstGeom>
          <a:ln w="12700">
            <a:miter lim="400000"/>
          </a:ln>
        </p:spPr>
      </p:pic>
      <p:pic>
        <p:nvPicPr>
          <p:cNvPr id="319" name="Picture 50" descr="Picture 50"/>
          <p:cNvPicPr>
            <a:picLocks noChangeAspect="1"/>
          </p:cNvPicPr>
          <p:nvPr/>
        </p:nvPicPr>
        <p:blipFill>
          <a:blip r:embed="rId11">
            <a:extLst/>
          </a:blip>
          <a:stretch>
            <a:fillRect/>
          </a:stretch>
        </p:blipFill>
        <p:spPr>
          <a:xfrm>
            <a:off x="1356925" y="3414108"/>
            <a:ext cx="1573671" cy="677334"/>
          </a:xfrm>
          <a:prstGeom prst="rect">
            <a:avLst/>
          </a:prstGeom>
          <a:ln w="12700">
            <a:miter lim="400000"/>
          </a:ln>
        </p:spPr>
      </p:pic>
      <p:pic>
        <p:nvPicPr>
          <p:cNvPr id="320" name="Picture 51" descr="Picture 51"/>
          <p:cNvPicPr>
            <a:picLocks noChangeAspect="1"/>
          </p:cNvPicPr>
          <p:nvPr/>
        </p:nvPicPr>
        <p:blipFill>
          <a:blip r:embed="rId12">
            <a:extLst/>
          </a:blip>
          <a:stretch>
            <a:fillRect/>
          </a:stretch>
        </p:blipFill>
        <p:spPr>
          <a:xfrm>
            <a:off x="10340622" y="5504810"/>
            <a:ext cx="1573673" cy="677334"/>
          </a:xfrm>
          <a:prstGeom prst="rect">
            <a:avLst/>
          </a:prstGeom>
          <a:ln w="12700">
            <a:miter lim="400000"/>
          </a:ln>
        </p:spPr>
      </p:pic>
      <p:pic>
        <p:nvPicPr>
          <p:cNvPr id="321" name="Picture 52" descr="Picture 52"/>
          <p:cNvPicPr>
            <a:picLocks noChangeAspect="1"/>
          </p:cNvPicPr>
          <p:nvPr/>
        </p:nvPicPr>
        <p:blipFill>
          <a:blip r:embed="rId13">
            <a:extLst/>
          </a:blip>
          <a:stretch>
            <a:fillRect/>
          </a:stretch>
        </p:blipFill>
        <p:spPr>
          <a:xfrm>
            <a:off x="4617156" y="6150535"/>
            <a:ext cx="1573671" cy="677334"/>
          </a:xfrm>
          <a:prstGeom prst="rect">
            <a:avLst/>
          </a:prstGeom>
          <a:ln w="12700">
            <a:miter lim="400000"/>
          </a:ln>
        </p:spPr>
      </p:pic>
      <p:pic>
        <p:nvPicPr>
          <p:cNvPr id="322" name="Picture 53" descr="Picture 53"/>
          <p:cNvPicPr>
            <a:picLocks noChangeAspect="1"/>
          </p:cNvPicPr>
          <p:nvPr/>
        </p:nvPicPr>
        <p:blipFill>
          <a:blip r:embed="rId14">
            <a:extLst/>
          </a:blip>
          <a:stretch>
            <a:fillRect/>
          </a:stretch>
        </p:blipFill>
        <p:spPr>
          <a:xfrm>
            <a:off x="1198880" y="5592864"/>
            <a:ext cx="1573672" cy="677335"/>
          </a:xfrm>
          <a:prstGeom prst="rect">
            <a:avLst/>
          </a:prstGeom>
          <a:ln w="12700">
            <a:miter lim="400000"/>
          </a:ln>
        </p:spPr>
      </p:pic>
      <p:sp>
        <p:nvSpPr>
          <p:cNvPr id="323" name="Straight Connector 126"/>
          <p:cNvSpPr/>
          <p:nvPr/>
        </p:nvSpPr>
        <p:spPr>
          <a:xfrm flipV="1">
            <a:off x="3750169" y="4393983"/>
            <a:ext cx="5484143" cy="9033"/>
          </a:xfrm>
          <a:prstGeom prst="line">
            <a:avLst/>
          </a:prstGeom>
          <a:ln w="25400">
            <a:solidFill>
              <a:srgbClr val="1A2F40"/>
            </a:solidFil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4" name="Straight Connector 128"/>
          <p:cNvSpPr/>
          <p:nvPr/>
        </p:nvSpPr>
        <p:spPr>
          <a:xfrm flipV="1">
            <a:off x="3768231" y="4393983"/>
            <a:ext cx="5448018" cy="1056641"/>
          </a:xfrm>
          <a:prstGeom prst="line">
            <a:avLst/>
          </a:prstGeom>
          <a:ln w="25400">
            <a:solidFill>
              <a:srgbClr val="1A2F40"/>
            </a:solidFil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5" name="Straight Connector 129"/>
          <p:cNvSpPr/>
          <p:nvPr/>
        </p:nvSpPr>
        <p:spPr>
          <a:xfrm flipH="1" flipV="1">
            <a:off x="3790809" y="4403014"/>
            <a:ext cx="5425441" cy="1002455"/>
          </a:xfrm>
          <a:prstGeom prst="line">
            <a:avLst/>
          </a:prstGeom>
          <a:ln w="25400">
            <a:solidFill>
              <a:srgbClr val="1A2F40"/>
            </a:solidFil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6" name="Straight Connector 131"/>
          <p:cNvSpPr/>
          <p:nvPr/>
        </p:nvSpPr>
        <p:spPr>
          <a:xfrm flipV="1">
            <a:off x="3768231" y="5409983"/>
            <a:ext cx="5452534" cy="22579"/>
          </a:xfrm>
          <a:prstGeom prst="line">
            <a:avLst/>
          </a:prstGeom>
          <a:ln w="25400">
            <a:solidFill>
              <a:srgbClr val="1A2F40"/>
            </a:solidFil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7" name="Straight Connector 132"/>
          <p:cNvSpPr/>
          <p:nvPr/>
        </p:nvSpPr>
        <p:spPr>
          <a:xfrm flipV="1">
            <a:off x="6539188" y="4395797"/>
            <a:ext cx="2685428" cy="1127521"/>
          </a:xfrm>
          <a:prstGeom prst="line">
            <a:avLst/>
          </a:prstGeom>
          <a:ln w="25400">
            <a:solidFill>
              <a:srgbClr val="1A2F40"/>
            </a:solidFill>
            <a:headEnd type="ova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8" name="Straight Connector 133"/>
          <p:cNvSpPr/>
          <p:nvPr/>
        </p:nvSpPr>
        <p:spPr>
          <a:xfrm flipH="1" flipV="1">
            <a:off x="3767254" y="5454942"/>
            <a:ext cx="1900746" cy="379703"/>
          </a:xfrm>
          <a:prstGeom prst="line">
            <a:avLst/>
          </a:prstGeom>
          <a:ln w="25400">
            <a:solidFill>
              <a:srgbClr val="1A2F40"/>
            </a:solidFill>
            <a:headEnd type="ova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29" name="Straight Connector 134"/>
          <p:cNvSpPr/>
          <p:nvPr/>
        </p:nvSpPr>
        <p:spPr>
          <a:xfrm flipH="1" flipV="1">
            <a:off x="3768956" y="4409200"/>
            <a:ext cx="2760538" cy="1111416"/>
          </a:xfrm>
          <a:prstGeom prst="line">
            <a:avLst/>
          </a:prstGeom>
          <a:ln w="25400">
            <a:solidFill>
              <a:srgbClr val="1A2F40"/>
            </a:solidFil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0" name="Straight Connector 139"/>
          <p:cNvSpPr/>
          <p:nvPr/>
        </p:nvSpPr>
        <p:spPr>
          <a:xfrm>
            <a:off x="6539229" y="4314424"/>
            <a:ext cx="2681536" cy="1095560"/>
          </a:xfrm>
          <a:prstGeom prst="line">
            <a:avLst/>
          </a:prstGeom>
          <a:ln w="25400">
            <a:solidFill>
              <a:srgbClr val="1A2F40"/>
            </a:solidFill>
            <a:head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1" name="Straight Connector 140"/>
          <p:cNvSpPr/>
          <p:nvPr/>
        </p:nvSpPr>
        <p:spPr>
          <a:xfrm flipV="1">
            <a:off x="7404439" y="5407956"/>
            <a:ext cx="1806109" cy="439808"/>
          </a:xfrm>
          <a:prstGeom prst="line">
            <a:avLst/>
          </a:prstGeom>
          <a:ln w="25400">
            <a:solidFill>
              <a:srgbClr val="1A2F40"/>
            </a:solidFill>
            <a:headEnd type="ova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2" name="Straight Connector 136"/>
          <p:cNvSpPr/>
          <p:nvPr/>
        </p:nvSpPr>
        <p:spPr>
          <a:xfrm flipV="1">
            <a:off x="3759200" y="4314408"/>
            <a:ext cx="2760554" cy="1122670"/>
          </a:xfrm>
          <a:prstGeom prst="line">
            <a:avLst/>
          </a:prstGeom>
          <a:ln w="25400">
            <a:solidFill>
              <a:srgbClr val="1A2F40"/>
            </a:solidFil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3" name="Line 1727"/>
          <p:cNvSpPr/>
          <p:nvPr/>
        </p:nvSpPr>
        <p:spPr>
          <a:xfrm>
            <a:off x="10171289" y="4342055"/>
            <a:ext cx="1" cy="1104054"/>
          </a:xfrm>
          <a:prstGeom prst="line">
            <a:avLst/>
          </a:prstGeom>
          <a:ln w="25400">
            <a:solidFill>
              <a:srgbClr val="1A2F40"/>
            </a:solidFill>
            <a:headEnd type="triangle"/>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4" name="Line 1727"/>
          <p:cNvSpPr/>
          <p:nvPr/>
        </p:nvSpPr>
        <p:spPr>
          <a:xfrm flipH="1">
            <a:off x="2914791" y="4355602"/>
            <a:ext cx="1" cy="1104054"/>
          </a:xfrm>
          <a:prstGeom prst="line">
            <a:avLst/>
          </a:prstGeom>
          <a:ln w="25400">
            <a:solidFill>
              <a:srgbClr val="1A2F40"/>
            </a:solidFill>
            <a:headEnd type="triangle"/>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5" name="Line 66"/>
          <p:cNvSpPr/>
          <p:nvPr/>
        </p:nvSpPr>
        <p:spPr>
          <a:xfrm flipV="1">
            <a:off x="6529493" y="4320962"/>
            <a:ext cx="1" cy="1195139"/>
          </a:xfrm>
          <a:prstGeom prst="line">
            <a:avLst/>
          </a:prstGeom>
          <a:ln w="25400">
            <a:solidFill>
              <a:srgbClr val="1A2F40"/>
            </a:solidFill>
            <a:tail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36" name="Text Box 1307"/>
          <p:cNvSpPr txBox="1"/>
          <p:nvPr/>
        </p:nvSpPr>
        <p:spPr>
          <a:xfrm>
            <a:off x="395701" y="6301806"/>
            <a:ext cx="1713064"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defTabSz="866986">
              <a:spcBef>
                <a:spcPts val="1500"/>
              </a:spcBef>
              <a:defRPr sz="2300">
                <a:solidFill>
                  <a:srgbClr val="000000"/>
                </a:solidFill>
                <a:latin typeface="Arial"/>
                <a:ea typeface="Arial"/>
                <a:cs typeface="Arial"/>
                <a:sym typeface="Arial"/>
              </a:defRPr>
            </a:lvl1pPr>
          </a:lstStyle>
          <a:p>
            <a:pPr/>
            <a:r>
              <a:t>Insurer records</a:t>
            </a:r>
          </a:p>
        </p:txBody>
      </p:sp>
      <p:sp>
        <p:nvSpPr>
          <p:cNvPr id="337" name="Text Box 1310"/>
          <p:cNvSpPr txBox="1"/>
          <p:nvPr/>
        </p:nvSpPr>
        <p:spPr>
          <a:xfrm>
            <a:off x="11026986" y="6288260"/>
            <a:ext cx="1257584"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spcBef>
                <a:spcPts val="1500"/>
              </a:spcBef>
              <a:defRPr sz="2300">
                <a:solidFill>
                  <a:srgbClr val="000000"/>
                </a:solidFill>
                <a:latin typeface="Arial"/>
                <a:ea typeface="Arial"/>
                <a:cs typeface="Arial"/>
                <a:sym typeface="Arial"/>
              </a:defRPr>
            </a:lvl1pPr>
          </a:lstStyle>
          <a:p>
            <a:pPr/>
            <a:r>
              <a:t>Auditor records</a:t>
            </a:r>
          </a:p>
        </p:txBody>
      </p:sp>
      <p:sp>
        <p:nvSpPr>
          <p:cNvPr id="338" name="Text Box 1311"/>
          <p:cNvSpPr txBox="1"/>
          <p:nvPr/>
        </p:nvSpPr>
        <p:spPr>
          <a:xfrm>
            <a:off x="7335520" y="6301806"/>
            <a:ext cx="1869441"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Regulator records</a:t>
            </a:r>
          </a:p>
        </p:txBody>
      </p:sp>
      <p:sp>
        <p:nvSpPr>
          <p:cNvPr id="339" name="Text Box 1306"/>
          <p:cNvSpPr txBox="1"/>
          <p:nvPr/>
        </p:nvSpPr>
        <p:spPr>
          <a:xfrm>
            <a:off x="439008" y="2770642"/>
            <a:ext cx="1565899"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defTabSz="866986">
              <a:defRPr sz="2300">
                <a:solidFill>
                  <a:srgbClr val="000000"/>
                </a:solidFill>
                <a:latin typeface="Arial"/>
                <a:ea typeface="Arial"/>
                <a:cs typeface="Arial"/>
                <a:sym typeface="Arial"/>
              </a:defRPr>
            </a:lvl1pPr>
          </a:lstStyle>
          <a:p>
            <a:pPr/>
            <a:r>
              <a:t>Participant A’s records</a:t>
            </a:r>
          </a:p>
        </p:txBody>
      </p:sp>
      <p:sp>
        <p:nvSpPr>
          <p:cNvPr id="340" name="Text Box 1308"/>
          <p:cNvSpPr txBox="1"/>
          <p:nvPr/>
        </p:nvSpPr>
        <p:spPr>
          <a:xfrm>
            <a:off x="11015698" y="2768384"/>
            <a:ext cx="1329832"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Bank records</a:t>
            </a:r>
          </a:p>
        </p:txBody>
      </p:sp>
      <p:sp>
        <p:nvSpPr>
          <p:cNvPr id="341" name="Text Box 1309"/>
          <p:cNvSpPr txBox="1"/>
          <p:nvPr/>
        </p:nvSpPr>
        <p:spPr>
          <a:xfrm>
            <a:off x="5842052" y="2092273"/>
            <a:ext cx="1607539"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Participant B’s records</a:t>
            </a:r>
          </a:p>
        </p:txBody>
      </p:sp>
      <p:sp>
        <p:nvSpPr>
          <p:cNvPr id="342" name="Straight Connector 133"/>
          <p:cNvSpPr/>
          <p:nvPr/>
        </p:nvSpPr>
        <p:spPr>
          <a:xfrm>
            <a:off x="7358415" y="3992683"/>
            <a:ext cx="1874299" cy="399043"/>
          </a:xfrm>
          <a:prstGeom prst="line">
            <a:avLst/>
          </a:prstGeom>
          <a:ln w="25400">
            <a:solidFill>
              <a:srgbClr val="1A2F40"/>
            </a:solidFill>
            <a:head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43" name="Straight Connector 133"/>
          <p:cNvSpPr/>
          <p:nvPr/>
        </p:nvSpPr>
        <p:spPr>
          <a:xfrm flipH="1">
            <a:off x="3759200" y="4007672"/>
            <a:ext cx="1908819" cy="397602"/>
          </a:xfrm>
          <a:prstGeom prst="line">
            <a:avLst/>
          </a:prstGeom>
          <a:ln w="25400">
            <a:solidFill>
              <a:srgbClr val="1A2F40"/>
            </a:solidFill>
            <a:headEnd type="oval"/>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344" name="Rede de Negócios sem Blockchain"/>
          <p:cNvSpPr txBox="1"/>
          <p:nvPr/>
        </p:nvSpPr>
        <p:spPr>
          <a:xfrm>
            <a:off x="314395" y="1159898"/>
            <a:ext cx="12662853"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Rede de Negócios sem Blockchain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TextBox 9"/>
          <p:cNvSpPr txBox="1"/>
          <p:nvPr>
            <p:ph type="sldNum" sz="quarter" idx="2"/>
          </p:nvPr>
        </p:nvSpPr>
        <p:spPr>
          <a:xfrm>
            <a:off x="12194946" y="8229462"/>
            <a:ext cx="17090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51" name="Group 7"/>
          <p:cNvGrpSpPr/>
          <p:nvPr/>
        </p:nvGrpSpPr>
        <p:grpSpPr>
          <a:xfrm>
            <a:off x="10217853" y="6089783"/>
            <a:ext cx="2519681" cy="2298992"/>
            <a:chOff x="0" y="0"/>
            <a:chExt cx="2519680" cy="2298990"/>
          </a:xfrm>
        </p:grpSpPr>
        <p:sp>
          <p:nvSpPr>
            <p:cNvPr id="349" name="Rectangle 8"/>
            <p:cNvSpPr/>
            <p:nvPr/>
          </p:nvSpPr>
          <p:spPr>
            <a:xfrm>
              <a:off x="0" y="-1"/>
              <a:ext cx="2519681" cy="1809626"/>
            </a:xfrm>
            <a:prstGeom prst="rect">
              <a:avLst/>
            </a:prstGeom>
            <a:solidFill>
              <a:srgbClr val="FFFFFF"/>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350" name="Rectangle 9"/>
            <p:cNvSpPr/>
            <p:nvPr/>
          </p:nvSpPr>
          <p:spPr>
            <a:xfrm>
              <a:off x="249204" y="1481760"/>
              <a:ext cx="1817513" cy="817231"/>
            </a:xfrm>
            <a:prstGeom prst="rect">
              <a:avLst/>
            </a:prstGeom>
            <a:solidFill>
              <a:srgbClr val="FFFFFF"/>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grpSp>
      <p:grpSp>
        <p:nvGrpSpPr>
          <p:cNvPr id="354" name="Group 177"/>
          <p:cNvGrpSpPr/>
          <p:nvPr/>
        </p:nvGrpSpPr>
        <p:grpSpPr>
          <a:xfrm>
            <a:off x="10217853" y="6089783"/>
            <a:ext cx="2519681" cy="2298992"/>
            <a:chOff x="0" y="0"/>
            <a:chExt cx="2519680" cy="2298990"/>
          </a:xfrm>
        </p:grpSpPr>
        <p:sp>
          <p:nvSpPr>
            <p:cNvPr id="352" name="Rectangle 178"/>
            <p:cNvSpPr/>
            <p:nvPr/>
          </p:nvSpPr>
          <p:spPr>
            <a:xfrm>
              <a:off x="0" y="-1"/>
              <a:ext cx="2519681" cy="1809626"/>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733973">
                <a:defRPr sz="2200">
                  <a:solidFill>
                    <a:srgbClr val="FFFFFF"/>
                  </a:solidFill>
                  <a:latin typeface="Arial"/>
                  <a:ea typeface="Arial"/>
                  <a:cs typeface="Arial"/>
                  <a:sym typeface="Arial"/>
                </a:defRPr>
              </a:pPr>
            </a:p>
          </p:txBody>
        </p:sp>
        <p:sp>
          <p:nvSpPr>
            <p:cNvPr id="353" name="Rectangle 179"/>
            <p:cNvSpPr/>
            <p:nvPr/>
          </p:nvSpPr>
          <p:spPr>
            <a:xfrm>
              <a:off x="249204" y="1481760"/>
              <a:ext cx="1817513" cy="817231"/>
            </a:xfrm>
            <a:prstGeom prst="rect">
              <a:avLst/>
            </a:prstGeom>
            <a:solidFill>
              <a:srgbClr val="FFFFFF"/>
            </a:solidFill>
            <a:ln w="12700" cap="flat">
              <a:noFill/>
              <a:miter lim="400000"/>
            </a:ln>
            <a:effectLst/>
          </p:spPr>
          <p:txBody>
            <a:bodyPr wrap="square" lIns="65023" tIns="65023" rIns="65023" bIns="65023" numCol="1" anchor="ctr">
              <a:noAutofit/>
            </a:bodyPr>
            <a:lstStyle/>
            <a:p>
              <a:pPr defTabSz="1733973">
                <a:defRPr sz="2200">
                  <a:solidFill>
                    <a:srgbClr val="FFFFFF"/>
                  </a:solidFill>
                  <a:latin typeface="Arial"/>
                  <a:ea typeface="Arial"/>
                  <a:cs typeface="Arial"/>
                  <a:sym typeface="Arial"/>
                </a:defRPr>
              </a:pPr>
            </a:p>
          </p:txBody>
        </p:sp>
      </p:grpSp>
      <p:sp>
        <p:nvSpPr>
          <p:cNvPr id="355" name="TextBox 1"/>
          <p:cNvSpPr txBox="1"/>
          <p:nvPr/>
        </p:nvSpPr>
        <p:spPr>
          <a:xfrm>
            <a:off x="1230763" y="7398391"/>
            <a:ext cx="11328487" cy="15489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lnSpc>
                <a:spcPts val="5600"/>
              </a:lnSpc>
              <a:defRPr sz="4400">
                <a:solidFill>
                  <a:srgbClr val="0164FF"/>
                </a:solidFill>
                <a:latin typeface="Arial"/>
                <a:ea typeface="Arial"/>
                <a:cs typeface="Arial"/>
                <a:sym typeface="Arial"/>
              </a:defRPr>
            </a:lvl1pPr>
          </a:lstStyle>
          <a:p>
            <a:pPr/>
            <a:r>
              <a:t>… with consensus, provenance, immutability and finality</a:t>
            </a:r>
          </a:p>
        </p:txBody>
      </p:sp>
      <p:sp>
        <p:nvSpPr>
          <p:cNvPr id="356" name="Text Box 1310"/>
          <p:cNvSpPr txBox="1"/>
          <p:nvPr/>
        </p:nvSpPr>
        <p:spPr>
          <a:xfrm>
            <a:off x="11026986" y="6288260"/>
            <a:ext cx="1257584"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spcBef>
                <a:spcPts val="1500"/>
              </a:spcBef>
              <a:defRPr sz="2300">
                <a:solidFill>
                  <a:srgbClr val="000000"/>
                </a:solidFill>
                <a:latin typeface="Arial"/>
                <a:ea typeface="Arial"/>
                <a:cs typeface="Arial"/>
                <a:sym typeface="Arial"/>
              </a:defRPr>
            </a:lvl1pPr>
          </a:lstStyle>
          <a:p>
            <a:pPr/>
            <a:r>
              <a:t>Auditor records</a:t>
            </a:r>
          </a:p>
        </p:txBody>
      </p:sp>
      <p:sp>
        <p:nvSpPr>
          <p:cNvPr id="357" name="Text Box 1311"/>
          <p:cNvSpPr txBox="1"/>
          <p:nvPr/>
        </p:nvSpPr>
        <p:spPr>
          <a:xfrm>
            <a:off x="7335520" y="6301806"/>
            <a:ext cx="1869441"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Regulator records</a:t>
            </a:r>
          </a:p>
        </p:txBody>
      </p:sp>
      <p:sp>
        <p:nvSpPr>
          <p:cNvPr id="358" name="Text Box 1308"/>
          <p:cNvSpPr txBox="1"/>
          <p:nvPr/>
        </p:nvSpPr>
        <p:spPr>
          <a:xfrm>
            <a:off x="11015698" y="2768384"/>
            <a:ext cx="1329832"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Bank records</a:t>
            </a:r>
          </a:p>
        </p:txBody>
      </p:sp>
      <p:sp>
        <p:nvSpPr>
          <p:cNvPr id="359" name="Text Box 1309"/>
          <p:cNvSpPr txBox="1"/>
          <p:nvPr/>
        </p:nvSpPr>
        <p:spPr>
          <a:xfrm>
            <a:off x="5842052" y="2092273"/>
            <a:ext cx="1607539"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300">
                <a:solidFill>
                  <a:srgbClr val="000000"/>
                </a:solidFill>
                <a:latin typeface="Arial"/>
                <a:ea typeface="Arial"/>
                <a:cs typeface="Arial"/>
                <a:sym typeface="Arial"/>
              </a:defRPr>
            </a:lvl1pPr>
          </a:lstStyle>
          <a:p>
            <a:pPr/>
            <a:r>
              <a:t>Participant B’s records</a:t>
            </a:r>
          </a:p>
        </p:txBody>
      </p:sp>
      <p:sp>
        <p:nvSpPr>
          <p:cNvPr id="360" name="Oval 352"/>
          <p:cNvSpPr/>
          <p:nvPr/>
        </p:nvSpPr>
        <p:spPr>
          <a:xfrm>
            <a:off x="2530969" y="3352280"/>
            <a:ext cx="7888679" cy="3054775"/>
          </a:xfrm>
          <a:prstGeom prst="ellipse">
            <a:avLst/>
          </a:prstGeom>
          <a:gradFill>
            <a:gsLst>
              <a:gs pos="0">
                <a:srgbClr val="FFFFFF">
                  <a:alpha val="7000"/>
                </a:srgbClr>
              </a:gs>
              <a:gs pos="100000">
                <a:srgbClr val="000E5E">
                  <a:alpha val="11000"/>
                </a:srgbClr>
              </a:gs>
            </a:gsLst>
            <a:path path="circle">
              <a:fillToRect l="37721" t="-19636" r="62278" b="119636"/>
            </a:path>
          </a:gradFill>
          <a:ln w="25400" cap="rnd">
            <a:solidFill>
              <a:srgbClr val="000E5E"/>
            </a:solidFill>
            <a:prstDash val="sysDot"/>
          </a:ln>
        </p:spPr>
        <p:txBody>
          <a:bodyPr lIns="65023" tIns="65023" rIns="65023" bIns="65023" anchor="ctr"/>
          <a:lstStyle/>
          <a:p>
            <a:pPr algn="l" defTabSz="1733973">
              <a:defRPr sz="3400">
                <a:solidFill>
                  <a:srgbClr val="000000"/>
                </a:solidFill>
                <a:latin typeface="Arial"/>
                <a:ea typeface="Arial"/>
                <a:cs typeface="Arial"/>
                <a:sym typeface="Arial"/>
              </a:defRPr>
            </a:pPr>
          </a:p>
        </p:txBody>
      </p:sp>
      <p:pic>
        <p:nvPicPr>
          <p:cNvPr id="361" name="Picture 21" descr="Picture 21"/>
          <p:cNvPicPr>
            <a:picLocks noChangeAspect="1"/>
          </p:cNvPicPr>
          <p:nvPr/>
        </p:nvPicPr>
        <p:blipFill>
          <a:blip r:embed="rId3">
            <a:extLst/>
          </a:blip>
          <a:stretch>
            <a:fillRect/>
          </a:stretch>
        </p:blipFill>
        <p:spPr>
          <a:xfrm>
            <a:off x="9446542" y="2950395"/>
            <a:ext cx="1257584" cy="1255326"/>
          </a:xfrm>
          <a:prstGeom prst="rect">
            <a:avLst/>
          </a:prstGeom>
          <a:ln w="12700">
            <a:miter lim="400000"/>
          </a:ln>
        </p:spPr>
      </p:pic>
      <p:grpSp>
        <p:nvGrpSpPr>
          <p:cNvPr id="364" name="Group 22"/>
          <p:cNvGrpSpPr/>
          <p:nvPr/>
        </p:nvGrpSpPr>
        <p:grpSpPr>
          <a:xfrm>
            <a:off x="9324622" y="2844280"/>
            <a:ext cx="1512712" cy="1460783"/>
            <a:chOff x="0" y="0"/>
            <a:chExt cx="1512711" cy="1460781"/>
          </a:xfrm>
        </p:grpSpPr>
        <p:sp>
          <p:nvSpPr>
            <p:cNvPr id="362" name="Freeform 23"/>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63" name="Freeform 24"/>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pic>
        <p:nvPicPr>
          <p:cNvPr id="365" name="Picture 25" descr="Picture 25"/>
          <p:cNvPicPr>
            <a:picLocks noChangeAspect="1"/>
          </p:cNvPicPr>
          <p:nvPr/>
        </p:nvPicPr>
        <p:blipFill>
          <a:blip r:embed="rId4">
            <a:extLst/>
          </a:blip>
          <a:stretch>
            <a:fillRect/>
          </a:stretch>
        </p:blipFill>
        <p:spPr>
          <a:xfrm>
            <a:off x="9421707" y="5555871"/>
            <a:ext cx="1259841" cy="1257584"/>
          </a:xfrm>
          <a:prstGeom prst="rect">
            <a:avLst/>
          </a:prstGeom>
          <a:ln w="12700">
            <a:miter lim="400000"/>
          </a:ln>
        </p:spPr>
      </p:pic>
      <p:pic>
        <p:nvPicPr>
          <p:cNvPr id="366" name="Picture 26" descr="Picture 26"/>
          <p:cNvPicPr>
            <a:picLocks noChangeAspect="1"/>
          </p:cNvPicPr>
          <p:nvPr/>
        </p:nvPicPr>
        <p:blipFill>
          <a:blip r:embed="rId5">
            <a:extLst/>
          </a:blip>
          <a:stretch>
            <a:fillRect/>
          </a:stretch>
        </p:blipFill>
        <p:spPr>
          <a:xfrm>
            <a:off x="5890542" y="2979747"/>
            <a:ext cx="1259841" cy="1257583"/>
          </a:xfrm>
          <a:prstGeom prst="rect">
            <a:avLst/>
          </a:prstGeom>
          <a:ln w="12700">
            <a:miter lim="400000"/>
          </a:ln>
        </p:spPr>
      </p:pic>
      <p:pic>
        <p:nvPicPr>
          <p:cNvPr id="367" name="Picture 27" descr="Picture 27"/>
          <p:cNvPicPr>
            <a:picLocks noChangeAspect="1"/>
          </p:cNvPicPr>
          <p:nvPr/>
        </p:nvPicPr>
        <p:blipFill>
          <a:blip r:embed="rId6">
            <a:extLst/>
          </a:blip>
          <a:stretch>
            <a:fillRect/>
          </a:stretch>
        </p:blipFill>
        <p:spPr>
          <a:xfrm>
            <a:off x="5888284" y="5616831"/>
            <a:ext cx="1259841" cy="1259841"/>
          </a:xfrm>
          <a:prstGeom prst="rect">
            <a:avLst/>
          </a:prstGeom>
          <a:ln w="12700">
            <a:miter lim="400000"/>
          </a:ln>
        </p:spPr>
      </p:pic>
      <p:pic>
        <p:nvPicPr>
          <p:cNvPr id="368" name="Picture 28" descr="Picture 28"/>
          <p:cNvPicPr>
            <a:picLocks noChangeAspect="1"/>
          </p:cNvPicPr>
          <p:nvPr/>
        </p:nvPicPr>
        <p:blipFill>
          <a:blip r:embed="rId7">
            <a:extLst/>
          </a:blip>
          <a:stretch>
            <a:fillRect/>
          </a:stretch>
        </p:blipFill>
        <p:spPr>
          <a:xfrm>
            <a:off x="2303014" y="5587798"/>
            <a:ext cx="1257584" cy="1259841"/>
          </a:xfrm>
          <a:prstGeom prst="rect">
            <a:avLst/>
          </a:prstGeom>
          <a:ln w="12700">
            <a:miter lim="400000"/>
          </a:ln>
        </p:spPr>
      </p:pic>
      <p:pic>
        <p:nvPicPr>
          <p:cNvPr id="369" name="Picture 29" descr="Picture 29"/>
          <p:cNvPicPr>
            <a:picLocks noChangeAspect="1"/>
          </p:cNvPicPr>
          <p:nvPr/>
        </p:nvPicPr>
        <p:blipFill>
          <a:blip r:embed="rId8">
            <a:extLst/>
          </a:blip>
          <a:stretch>
            <a:fillRect/>
          </a:stretch>
        </p:blipFill>
        <p:spPr>
          <a:xfrm>
            <a:off x="2306818" y="2959594"/>
            <a:ext cx="1257584" cy="1259841"/>
          </a:xfrm>
          <a:prstGeom prst="rect">
            <a:avLst/>
          </a:prstGeom>
          <a:ln w="12700">
            <a:miter lim="400000"/>
          </a:ln>
        </p:spPr>
      </p:pic>
      <p:grpSp>
        <p:nvGrpSpPr>
          <p:cNvPr id="372" name="Group 30"/>
          <p:cNvGrpSpPr/>
          <p:nvPr/>
        </p:nvGrpSpPr>
        <p:grpSpPr>
          <a:xfrm>
            <a:off x="9315591" y="5474591"/>
            <a:ext cx="1512712" cy="1460784"/>
            <a:chOff x="0" y="0"/>
            <a:chExt cx="1512711" cy="1460783"/>
          </a:xfrm>
        </p:grpSpPr>
        <p:sp>
          <p:nvSpPr>
            <p:cNvPr id="370" name="Freeform 31"/>
            <p:cNvSpPr/>
            <p:nvPr/>
          </p:nvSpPr>
          <p:spPr>
            <a:xfrm>
              <a:off x="1332473" y="6435"/>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71" name="Freeform 32"/>
            <p:cNvSpPr/>
            <p:nvPr/>
          </p:nvSpPr>
          <p:spPr>
            <a:xfrm flipH="1">
              <a:off x="-1" y="-1"/>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grpSp>
        <p:nvGrpSpPr>
          <p:cNvPr id="375" name="Group 33"/>
          <p:cNvGrpSpPr/>
          <p:nvPr/>
        </p:nvGrpSpPr>
        <p:grpSpPr>
          <a:xfrm>
            <a:off x="5768622" y="5485880"/>
            <a:ext cx="1512712" cy="1460783"/>
            <a:chOff x="0" y="0"/>
            <a:chExt cx="1512711" cy="1460781"/>
          </a:xfrm>
        </p:grpSpPr>
        <p:sp>
          <p:nvSpPr>
            <p:cNvPr id="373" name="Freeform 34"/>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74" name="Freeform 35"/>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grpSp>
        <p:nvGrpSpPr>
          <p:cNvPr id="378" name="Group 36"/>
          <p:cNvGrpSpPr/>
          <p:nvPr/>
        </p:nvGrpSpPr>
        <p:grpSpPr>
          <a:xfrm>
            <a:off x="2178756" y="5499427"/>
            <a:ext cx="1512712" cy="1460783"/>
            <a:chOff x="0" y="0"/>
            <a:chExt cx="1512711" cy="1460781"/>
          </a:xfrm>
        </p:grpSpPr>
        <p:sp>
          <p:nvSpPr>
            <p:cNvPr id="376" name="Freeform 37"/>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77" name="Freeform 38"/>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grpSp>
        <p:nvGrpSpPr>
          <p:cNvPr id="381" name="Group 39"/>
          <p:cNvGrpSpPr/>
          <p:nvPr/>
        </p:nvGrpSpPr>
        <p:grpSpPr>
          <a:xfrm>
            <a:off x="5759591" y="2862343"/>
            <a:ext cx="1512712" cy="1460782"/>
            <a:chOff x="0" y="0"/>
            <a:chExt cx="1512711" cy="1460781"/>
          </a:xfrm>
        </p:grpSpPr>
        <p:sp>
          <p:nvSpPr>
            <p:cNvPr id="379" name="Freeform 40"/>
            <p:cNvSpPr/>
            <p:nvPr/>
          </p:nvSpPr>
          <p:spPr>
            <a:xfrm>
              <a:off x="1332473" y="6435"/>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80" name="Freeform 41"/>
            <p:cNvSpPr/>
            <p:nvPr/>
          </p:nvSpPr>
          <p:spPr>
            <a:xfrm flipH="1">
              <a:off x="-1" y="0"/>
              <a:ext cx="180239" cy="1454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grpSp>
        <p:nvGrpSpPr>
          <p:cNvPr id="384" name="Group 42"/>
          <p:cNvGrpSpPr/>
          <p:nvPr/>
        </p:nvGrpSpPr>
        <p:grpSpPr>
          <a:xfrm>
            <a:off x="2169725" y="2873631"/>
            <a:ext cx="1512712" cy="1460784"/>
            <a:chOff x="0" y="0"/>
            <a:chExt cx="1512711" cy="1460783"/>
          </a:xfrm>
        </p:grpSpPr>
        <p:sp>
          <p:nvSpPr>
            <p:cNvPr id="382" name="Freeform 43"/>
            <p:cNvSpPr/>
            <p:nvPr/>
          </p:nvSpPr>
          <p:spPr>
            <a:xfrm>
              <a:off x="1332473" y="6435"/>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sp>
          <p:nvSpPr>
            <p:cNvPr id="383" name="Freeform 44"/>
            <p:cNvSpPr/>
            <p:nvPr/>
          </p:nvSpPr>
          <p:spPr>
            <a:xfrm flipH="1">
              <a:off x="-1" y="-1"/>
              <a:ext cx="180239" cy="1454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829" y="21600"/>
                  </a:lnTo>
                  <a:lnTo>
                    <a:pt x="0" y="21600"/>
                  </a:lnTo>
                </a:path>
              </a:pathLst>
            </a:custGeom>
            <a:noFill/>
            <a:ln w="38100" cap="flat">
              <a:solidFill>
                <a:srgbClr val="000E5E"/>
              </a:solidFill>
              <a:prstDash val="solid"/>
              <a:round/>
            </a:ln>
            <a:effectLst/>
          </p:spPr>
          <p:txBody>
            <a:bodyPr wrap="square" lIns="65023" tIns="65023" rIns="65023" bIns="65023" numCol="1" anchor="t">
              <a:noAutofit/>
            </a:bodyPr>
            <a:lstStyle/>
            <a:p>
              <a:pPr algn="l" defTabSz="1733973">
                <a:defRPr sz="3400">
                  <a:solidFill>
                    <a:srgbClr val="000000"/>
                  </a:solidFill>
                  <a:latin typeface="Arial"/>
                  <a:ea typeface="Arial"/>
                  <a:cs typeface="Arial"/>
                  <a:sym typeface="Arial"/>
                </a:defRPr>
              </a:pPr>
            </a:p>
          </p:txBody>
        </p:sp>
      </p:grpSp>
      <p:sp>
        <p:nvSpPr>
          <p:cNvPr id="385" name="Text Box 1309"/>
          <p:cNvSpPr txBox="1"/>
          <p:nvPr/>
        </p:nvSpPr>
        <p:spPr>
          <a:xfrm>
            <a:off x="3612444" y="4687803"/>
            <a:ext cx="5631641" cy="61122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866986">
              <a:defRPr sz="3400">
                <a:solidFill>
                  <a:srgbClr val="000000"/>
                </a:solidFill>
                <a:latin typeface="Arial"/>
                <a:ea typeface="Arial"/>
                <a:cs typeface="Arial"/>
                <a:sym typeface="Arial"/>
              </a:defRPr>
            </a:lvl1pPr>
          </a:lstStyle>
          <a:p>
            <a:pPr/>
            <a:r>
              <a:t>Blockchain</a:t>
            </a:r>
          </a:p>
        </p:txBody>
      </p:sp>
      <p:sp>
        <p:nvSpPr>
          <p:cNvPr id="386" name="Text Box 1307"/>
          <p:cNvSpPr txBox="1"/>
          <p:nvPr/>
        </p:nvSpPr>
        <p:spPr>
          <a:xfrm>
            <a:off x="395701" y="6301806"/>
            <a:ext cx="1713064"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defTabSz="866986">
              <a:spcBef>
                <a:spcPts val="1500"/>
              </a:spcBef>
              <a:defRPr sz="2300">
                <a:solidFill>
                  <a:srgbClr val="000000"/>
                </a:solidFill>
                <a:latin typeface="Arial"/>
                <a:ea typeface="Arial"/>
                <a:cs typeface="Arial"/>
                <a:sym typeface="Arial"/>
              </a:defRPr>
            </a:lvl1pPr>
          </a:lstStyle>
          <a:p>
            <a:pPr/>
            <a:r>
              <a:t>Insurer records</a:t>
            </a:r>
          </a:p>
        </p:txBody>
      </p:sp>
      <p:sp>
        <p:nvSpPr>
          <p:cNvPr id="387" name="Text Box 1306"/>
          <p:cNvSpPr txBox="1"/>
          <p:nvPr/>
        </p:nvSpPr>
        <p:spPr>
          <a:xfrm>
            <a:off x="464408" y="2392621"/>
            <a:ext cx="1565899" cy="80629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r" defTabSz="866986">
              <a:defRPr sz="2300">
                <a:solidFill>
                  <a:srgbClr val="000000"/>
                </a:solidFill>
                <a:latin typeface="Arial"/>
                <a:ea typeface="Arial"/>
                <a:cs typeface="Arial"/>
                <a:sym typeface="Arial"/>
              </a:defRPr>
            </a:lvl1pPr>
          </a:lstStyle>
          <a:p>
            <a:pPr/>
            <a:r>
              <a:t>Participant A’s records</a:t>
            </a:r>
          </a:p>
        </p:txBody>
      </p:sp>
      <p:grpSp>
        <p:nvGrpSpPr>
          <p:cNvPr id="390" name="Group 355"/>
          <p:cNvGrpSpPr/>
          <p:nvPr/>
        </p:nvGrpSpPr>
        <p:grpSpPr>
          <a:xfrm>
            <a:off x="3336615" y="3944938"/>
            <a:ext cx="633938" cy="545908"/>
            <a:chOff x="0" y="0"/>
            <a:chExt cx="633937" cy="545907"/>
          </a:xfrm>
        </p:grpSpPr>
        <p:sp>
          <p:nvSpPr>
            <p:cNvPr id="388"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389"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grpSp>
        <p:nvGrpSpPr>
          <p:cNvPr id="393" name="Group 355"/>
          <p:cNvGrpSpPr/>
          <p:nvPr/>
        </p:nvGrpSpPr>
        <p:grpSpPr>
          <a:xfrm>
            <a:off x="3450245" y="5256601"/>
            <a:ext cx="633938" cy="545908"/>
            <a:chOff x="0" y="0"/>
            <a:chExt cx="633937" cy="545907"/>
          </a:xfrm>
        </p:grpSpPr>
        <p:sp>
          <p:nvSpPr>
            <p:cNvPr id="391"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392"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grpSp>
        <p:nvGrpSpPr>
          <p:cNvPr id="396" name="Group 355"/>
          <p:cNvGrpSpPr/>
          <p:nvPr/>
        </p:nvGrpSpPr>
        <p:grpSpPr>
          <a:xfrm>
            <a:off x="6210804" y="5436562"/>
            <a:ext cx="633938" cy="545908"/>
            <a:chOff x="0" y="0"/>
            <a:chExt cx="633937" cy="545907"/>
          </a:xfrm>
        </p:grpSpPr>
        <p:sp>
          <p:nvSpPr>
            <p:cNvPr id="394"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395"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grpSp>
        <p:nvGrpSpPr>
          <p:cNvPr id="399" name="Group 355"/>
          <p:cNvGrpSpPr/>
          <p:nvPr/>
        </p:nvGrpSpPr>
        <p:grpSpPr>
          <a:xfrm>
            <a:off x="8993722" y="5165532"/>
            <a:ext cx="633938" cy="545908"/>
            <a:chOff x="0" y="0"/>
            <a:chExt cx="633937" cy="545907"/>
          </a:xfrm>
        </p:grpSpPr>
        <p:sp>
          <p:nvSpPr>
            <p:cNvPr id="397"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398"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grpSp>
        <p:nvGrpSpPr>
          <p:cNvPr id="402" name="Group 355"/>
          <p:cNvGrpSpPr/>
          <p:nvPr/>
        </p:nvGrpSpPr>
        <p:grpSpPr>
          <a:xfrm>
            <a:off x="6184138" y="3917431"/>
            <a:ext cx="633938" cy="545908"/>
            <a:chOff x="0" y="0"/>
            <a:chExt cx="633937" cy="545907"/>
          </a:xfrm>
        </p:grpSpPr>
        <p:sp>
          <p:nvSpPr>
            <p:cNvPr id="400"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401"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grpSp>
        <p:nvGrpSpPr>
          <p:cNvPr id="405" name="Group 355"/>
          <p:cNvGrpSpPr/>
          <p:nvPr/>
        </p:nvGrpSpPr>
        <p:grpSpPr>
          <a:xfrm>
            <a:off x="9007653" y="3944938"/>
            <a:ext cx="633938" cy="545908"/>
            <a:chOff x="0" y="0"/>
            <a:chExt cx="633937" cy="545907"/>
          </a:xfrm>
        </p:grpSpPr>
        <p:sp>
          <p:nvSpPr>
            <p:cNvPr id="403" name="AutoShape 352"/>
            <p:cNvSpPr/>
            <p:nvPr/>
          </p:nvSpPr>
          <p:spPr>
            <a:xfrm>
              <a:off x="0" y="-1"/>
              <a:ext cx="633938" cy="5459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244" y="0"/>
                  </a:lnTo>
                  <a:lnTo>
                    <a:pt x="16356" y="0"/>
                  </a:lnTo>
                  <a:lnTo>
                    <a:pt x="21600" y="10800"/>
                  </a:lnTo>
                  <a:lnTo>
                    <a:pt x="16356" y="21600"/>
                  </a:lnTo>
                  <a:lnTo>
                    <a:pt x="5244" y="21600"/>
                  </a:lnTo>
                  <a:close/>
                </a:path>
              </a:pathLst>
            </a:custGeom>
            <a:solidFill>
              <a:srgbClr val="2F5689">
                <a:alpha val="79999"/>
              </a:srgbClr>
            </a:solidFill>
            <a:ln w="25400" cap="flat">
              <a:solidFill>
                <a:srgbClr val="0B3040"/>
              </a:solidFill>
              <a:prstDash val="solid"/>
              <a:miter lim="800000"/>
            </a:ln>
            <a:effectLst/>
          </p:spPr>
          <p:txBody>
            <a:bodyPr wrap="square" lIns="65023" tIns="65023" rIns="65023" bIns="65023" numCol="1" anchor="ctr">
              <a:noAutofit/>
            </a:bodyPr>
            <a:lstStyle/>
            <a:p>
              <a:pPr defTabSz="866986">
                <a:defRPr sz="3400">
                  <a:solidFill>
                    <a:srgbClr val="000000"/>
                  </a:solidFill>
                  <a:latin typeface="Arial"/>
                  <a:ea typeface="Arial"/>
                  <a:cs typeface="Arial"/>
                  <a:sym typeface="Arial"/>
                </a:defRPr>
              </a:pPr>
            </a:p>
          </p:txBody>
        </p:sp>
        <p:pic>
          <p:nvPicPr>
            <p:cNvPr id="404" name="Picture 353" descr="Picture 353"/>
            <p:cNvPicPr>
              <a:picLocks noChangeAspect="1"/>
            </p:cNvPicPr>
            <p:nvPr/>
          </p:nvPicPr>
          <p:blipFill>
            <a:blip r:embed="rId9">
              <a:extLst/>
            </a:blip>
            <a:stretch>
              <a:fillRect/>
            </a:stretch>
          </p:blipFill>
          <p:spPr>
            <a:xfrm>
              <a:off x="113630" y="53719"/>
              <a:ext cx="415648" cy="429758"/>
            </a:xfrm>
            <a:prstGeom prst="rect">
              <a:avLst/>
            </a:prstGeom>
            <a:ln w="12700" cap="flat">
              <a:noFill/>
              <a:miter lim="400000"/>
            </a:ln>
            <a:effectLst/>
          </p:spPr>
        </p:pic>
      </p:grpSp>
      <p:sp>
        <p:nvSpPr>
          <p:cNvPr id="406" name="Blockchain Permissionado"/>
          <p:cNvSpPr txBox="1"/>
          <p:nvPr/>
        </p:nvSpPr>
        <p:spPr>
          <a:xfrm>
            <a:off x="314395" y="1159898"/>
            <a:ext cx="8806464"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Blockchain Permissionado</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733973">
              <a:lnSpc>
                <a:spcPct val="90000"/>
              </a:lnSpc>
              <a:defRPr b="1" sz="3800">
                <a:solidFill>
                  <a:srgbClr val="FFFFFF"/>
                </a:solidFill>
                <a:latin typeface="Arial"/>
                <a:ea typeface="Arial"/>
                <a:cs typeface="Arial"/>
                <a:sym typeface="Arial"/>
              </a:defRPr>
            </a:pPr>
            <a:r>
              <a:t>Blockchain </a:t>
            </a:r>
            <a:r>
              <a:t>–</a:t>
            </a:r>
            <a:r>
              <a:t> Hyperledger </a:t>
            </a:r>
            <a:r>
              <a:t>–</a:t>
            </a:r>
            <a:r>
              <a:t> Linux Foundation</a:t>
            </a:r>
          </a:p>
        </p:txBody>
      </p:sp>
      <p:sp>
        <p:nvSpPr>
          <p:cNvPr id="412" name="Rectangle 9"/>
          <p:cNvSpPr/>
          <p:nvPr/>
        </p:nvSpPr>
        <p:spPr>
          <a:xfrm>
            <a:off x="2155613" y="3820159"/>
            <a:ext cx="8674949" cy="1811869"/>
          </a:xfrm>
          <a:prstGeom prst="rect">
            <a:avLst/>
          </a:prstGeom>
          <a:solidFill>
            <a:srgbClr val="F2F2F2"/>
          </a:solidFill>
          <a:ln w="12700">
            <a:miter lim="400000"/>
          </a:ln>
          <a:effectLst>
            <a:outerShdw sx="100000" sy="100000" kx="0" ky="0" algn="b" rotWithShape="0" blurRad="50800" dist="25400" dir="5400000">
              <a:srgbClr val="000000">
                <a:alpha val="34998"/>
              </a:srgbClr>
            </a:outerShdw>
          </a:effectLst>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sp>
        <p:nvSpPr>
          <p:cNvPr id="413" name="Text Placeholder 2"/>
          <p:cNvSpPr txBox="1"/>
          <p:nvPr/>
        </p:nvSpPr>
        <p:spPr>
          <a:xfrm>
            <a:off x="2054012" y="2777066"/>
            <a:ext cx="8918789" cy="6079934"/>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spAutoFit/>
          </a:bodyPr>
          <a:lstStyle/>
          <a:p>
            <a:pPr marL="319454" indent="-319454" algn="l" defTabSz="539610">
              <a:spcBef>
                <a:spcPts val="1400"/>
              </a:spcBef>
              <a:buClr>
                <a:srgbClr val="6D6E70"/>
              </a:buClr>
              <a:buSzPct val="90000"/>
              <a:buChar char="▪"/>
              <a:defRPr sz="2400">
                <a:solidFill>
                  <a:srgbClr val="6D6E70"/>
                </a:solidFill>
                <a:latin typeface="Arial"/>
                <a:ea typeface="Arial"/>
                <a:cs typeface="Arial"/>
                <a:sym typeface="Arial"/>
              </a:defRPr>
            </a:pPr>
            <a:r>
              <a:t>The Hyperledger project is an open source collaborative effort created to advance cross-industry blockchain technologies.</a:t>
            </a:r>
            <a:endParaRPr sz="3000"/>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a:p>
            <a:pPr marL="319454" indent="-319454" algn="l" defTabSz="539610">
              <a:spcBef>
                <a:spcPts val="1800"/>
              </a:spcBef>
              <a:buClr>
                <a:srgbClr val="6D6E70"/>
              </a:buClr>
              <a:buSzPct val="90000"/>
              <a:buChar char="▪"/>
              <a:defRPr sz="2400">
                <a:solidFill>
                  <a:srgbClr val="6D6E70"/>
                </a:solidFill>
                <a:latin typeface="Arial"/>
                <a:ea typeface="Arial"/>
                <a:cs typeface="Arial"/>
                <a:sym typeface="Arial"/>
              </a:defRPr>
            </a:pPr>
          </a:p>
        </p:txBody>
      </p:sp>
      <p:sp>
        <p:nvSpPr>
          <p:cNvPr id="414" name="Rectangle 1"/>
          <p:cNvSpPr txBox="1"/>
          <p:nvPr/>
        </p:nvSpPr>
        <p:spPr>
          <a:xfrm>
            <a:off x="3173833" y="3820161"/>
            <a:ext cx="1226615" cy="8971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5</a:t>
            </a:r>
            <a:r>
              <a:rPr>
                <a:solidFill>
                  <a:srgbClr val="191919"/>
                </a:solidFill>
              </a:rPr>
              <a:t>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PROJECTS</a:t>
            </a:r>
          </a:p>
        </p:txBody>
      </p:sp>
      <p:sp>
        <p:nvSpPr>
          <p:cNvPr id="415" name="Rectangle 2"/>
          <p:cNvSpPr txBox="1"/>
          <p:nvPr/>
        </p:nvSpPr>
        <p:spPr>
          <a:xfrm>
            <a:off x="5203107" y="3820161"/>
            <a:ext cx="1462359" cy="8971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110+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MEMBERS</a:t>
            </a:r>
          </a:p>
        </p:txBody>
      </p:sp>
      <p:sp>
        <p:nvSpPr>
          <p:cNvPr id="416" name="Rectangle 3"/>
          <p:cNvSpPr txBox="1"/>
          <p:nvPr/>
        </p:nvSpPr>
        <p:spPr>
          <a:xfrm>
            <a:off x="7440408" y="3820161"/>
            <a:ext cx="2152424" cy="8971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15</a:t>
            </a:r>
            <a:r>
              <a:rPr>
                <a:solidFill>
                  <a:srgbClr val="191919"/>
                </a:solidFill>
              </a:rPr>
              <a:t>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PREMIER MEMBERS</a:t>
            </a:r>
          </a:p>
        </p:txBody>
      </p:sp>
      <p:sp>
        <p:nvSpPr>
          <p:cNvPr id="417" name="Rectangle 4"/>
          <p:cNvSpPr txBox="1"/>
          <p:nvPr/>
        </p:nvSpPr>
        <p:spPr>
          <a:xfrm>
            <a:off x="2959784" y="4715935"/>
            <a:ext cx="1764777" cy="8971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120+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CONTRIBUTORS</a:t>
            </a:r>
          </a:p>
        </p:txBody>
      </p:sp>
      <p:sp>
        <p:nvSpPr>
          <p:cNvPr id="418" name="Rectangle 5"/>
          <p:cNvSpPr txBox="1"/>
          <p:nvPr/>
        </p:nvSpPr>
        <p:spPr>
          <a:xfrm>
            <a:off x="4727949" y="4715935"/>
            <a:ext cx="2412676" cy="8971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4.5K+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ACCESS TO THE CODE</a:t>
            </a:r>
          </a:p>
        </p:txBody>
      </p:sp>
      <p:sp>
        <p:nvSpPr>
          <p:cNvPr id="419" name="Rectangle 6"/>
          <p:cNvSpPr txBox="1"/>
          <p:nvPr/>
        </p:nvSpPr>
        <p:spPr>
          <a:xfrm>
            <a:off x="6830906" y="4575386"/>
            <a:ext cx="3415455" cy="111429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733973">
              <a:lnSpc>
                <a:spcPct val="90000"/>
              </a:lnSpc>
              <a:defRPr sz="3800">
                <a:solidFill>
                  <a:srgbClr val="00B0F0"/>
                </a:solidFill>
                <a:latin typeface="HelvNeue Light for IBM"/>
                <a:ea typeface="HelvNeue Light for IBM"/>
                <a:cs typeface="HelvNeue Light for IBM"/>
                <a:sym typeface="HelvNeue Light for IBM"/>
              </a:defRPr>
            </a:pPr>
            <a:r>
              <a:t>5K+ </a:t>
            </a:r>
            <a:endParaRPr>
              <a:solidFill>
                <a:srgbClr val="191919"/>
              </a:solidFill>
            </a:endParaRPr>
          </a:p>
          <a:p>
            <a:pPr defTabSz="1733973">
              <a:lnSpc>
                <a:spcPct val="90000"/>
              </a:lnSpc>
              <a:defRPr sz="1600">
                <a:solidFill>
                  <a:srgbClr val="191919"/>
                </a:solidFill>
                <a:latin typeface="HelvNeue Light for IBM"/>
                <a:ea typeface="HelvNeue Light for IBM"/>
                <a:cs typeface="HelvNeue Light for IBM"/>
                <a:sym typeface="HelvNeue Light for IBM"/>
              </a:defRPr>
            </a:pPr>
            <a:r>
              <a:t>HYPERLEDGER PROJECT </a:t>
            </a:r>
            <a:br/>
            <a:r>
              <a:t>SLACK MEMBERS</a:t>
            </a:r>
          </a:p>
        </p:txBody>
      </p:sp>
      <p:grpSp>
        <p:nvGrpSpPr>
          <p:cNvPr id="423" name="Group 6"/>
          <p:cNvGrpSpPr/>
          <p:nvPr/>
        </p:nvGrpSpPr>
        <p:grpSpPr>
          <a:xfrm>
            <a:off x="2338493" y="6014720"/>
            <a:ext cx="8349827" cy="1517227"/>
            <a:chOff x="0" y="0"/>
            <a:chExt cx="8349826" cy="1517226"/>
          </a:xfrm>
        </p:grpSpPr>
        <p:pic>
          <p:nvPicPr>
            <p:cNvPr id="420" name="Picture 2" descr="Picture 2"/>
            <p:cNvPicPr>
              <a:picLocks noChangeAspect="1"/>
            </p:cNvPicPr>
            <p:nvPr/>
          </p:nvPicPr>
          <p:blipFill>
            <a:blip r:embed="rId2">
              <a:extLst/>
            </a:blip>
            <a:stretch>
              <a:fillRect/>
            </a:stretch>
          </p:blipFill>
          <p:spPr>
            <a:xfrm>
              <a:off x="0" y="0"/>
              <a:ext cx="2438401" cy="1510858"/>
            </a:xfrm>
            <a:prstGeom prst="rect">
              <a:avLst/>
            </a:prstGeom>
            <a:ln w="12700" cap="flat">
              <a:noFill/>
              <a:miter lim="400000"/>
            </a:ln>
            <a:effectLst/>
          </p:spPr>
        </p:pic>
        <p:pic>
          <p:nvPicPr>
            <p:cNvPr id="421" name="Picture 4" descr="Picture 4"/>
            <p:cNvPicPr>
              <a:picLocks noChangeAspect="1"/>
            </p:cNvPicPr>
            <p:nvPr/>
          </p:nvPicPr>
          <p:blipFill>
            <a:blip r:embed="rId3">
              <a:extLst/>
            </a:blip>
            <a:stretch>
              <a:fillRect/>
            </a:stretch>
          </p:blipFill>
          <p:spPr>
            <a:xfrm>
              <a:off x="5845470" y="0"/>
              <a:ext cx="2504357" cy="1510858"/>
            </a:xfrm>
            <a:prstGeom prst="rect">
              <a:avLst/>
            </a:prstGeom>
            <a:ln w="12700" cap="flat">
              <a:noFill/>
              <a:miter lim="400000"/>
            </a:ln>
            <a:effectLst/>
          </p:spPr>
        </p:pic>
        <p:pic>
          <p:nvPicPr>
            <p:cNvPr id="422" name="Picture 5" descr="Picture 5"/>
            <p:cNvPicPr>
              <a:picLocks noChangeAspect="1"/>
            </p:cNvPicPr>
            <p:nvPr/>
          </p:nvPicPr>
          <p:blipFill>
            <a:blip r:embed="rId4">
              <a:extLst/>
            </a:blip>
            <a:stretch>
              <a:fillRect/>
            </a:stretch>
          </p:blipFill>
          <p:spPr>
            <a:xfrm>
              <a:off x="2918075" y="0"/>
              <a:ext cx="2447721" cy="151722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733973">
              <a:lnSpc>
                <a:spcPct val="90000"/>
              </a:lnSpc>
              <a:defRPr b="1" sz="3800">
                <a:solidFill>
                  <a:srgbClr val="FFFFFF"/>
                </a:solidFill>
                <a:latin typeface="Arial"/>
                <a:ea typeface="Arial"/>
                <a:cs typeface="Arial"/>
                <a:sym typeface="Arial"/>
              </a:defRPr>
            </a:pPr>
            <a:r>
              <a:t>Blockchain </a:t>
            </a:r>
            <a:r>
              <a:t>–</a:t>
            </a:r>
            <a:r>
              <a:t> Hyperledger </a:t>
            </a:r>
            <a:r>
              <a:t>–</a:t>
            </a:r>
            <a:r>
              <a:t> Linux Foundation</a:t>
            </a:r>
          </a:p>
        </p:txBody>
      </p:sp>
      <p:pic>
        <p:nvPicPr>
          <p:cNvPr id="427" name="Picture 2" descr="Picture 2"/>
          <p:cNvPicPr>
            <a:picLocks noChangeAspect="1"/>
          </p:cNvPicPr>
          <p:nvPr/>
        </p:nvPicPr>
        <p:blipFill>
          <a:blip r:embed="rId2">
            <a:extLst/>
          </a:blip>
          <a:stretch>
            <a:fillRect/>
          </a:stretch>
        </p:blipFill>
        <p:spPr>
          <a:xfrm>
            <a:off x="76200" y="2284385"/>
            <a:ext cx="11764441" cy="55441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0" name="Screen Shot 2018-04-04 at 19.05.13.png" descr="Screen Shot 2018-04-04 at 19.05.13.png"/>
          <p:cNvPicPr>
            <a:picLocks noChangeAspect="1"/>
          </p:cNvPicPr>
          <p:nvPr/>
        </p:nvPicPr>
        <p:blipFill>
          <a:blip r:embed="rId2">
            <a:extLst/>
          </a:blip>
          <a:stretch>
            <a:fillRect/>
          </a:stretch>
        </p:blipFill>
        <p:spPr>
          <a:xfrm>
            <a:off x="826938" y="3432323"/>
            <a:ext cx="10709178" cy="4954993"/>
          </a:xfrm>
          <a:prstGeom prst="rect">
            <a:avLst/>
          </a:prstGeom>
          <a:ln w="12700">
            <a:miter lim="400000"/>
          </a:ln>
        </p:spPr>
      </p:pic>
      <p:sp>
        <p:nvSpPr>
          <p:cNvPr id="431"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733973">
              <a:lnSpc>
                <a:spcPct val="90000"/>
              </a:lnSpc>
              <a:defRPr b="1" sz="3800">
                <a:solidFill>
                  <a:srgbClr val="FFFFFF"/>
                </a:solidFill>
                <a:latin typeface="Arial"/>
                <a:ea typeface="Arial"/>
                <a:cs typeface="Arial"/>
                <a:sym typeface="Arial"/>
              </a:defRPr>
            </a:pPr>
            <a:r>
              <a:t>Blockchain </a:t>
            </a:r>
            <a:r>
              <a:t>–</a:t>
            </a:r>
            <a:r>
              <a:t> Hyperledger </a:t>
            </a:r>
            <a:r>
              <a:t>–</a:t>
            </a:r>
            <a:r>
              <a:t> Modelo Consensus</a:t>
            </a:r>
          </a:p>
        </p:txBody>
      </p:sp>
      <p:grpSp>
        <p:nvGrpSpPr>
          <p:cNvPr id="441" name="Diagram 3"/>
          <p:cNvGrpSpPr/>
          <p:nvPr/>
        </p:nvGrpSpPr>
        <p:grpSpPr>
          <a:xfrm>
            <a:off x="1666720" y="2646935"/>
            <a:ext cx="6090643" cy="937022"/>
            <a:chOff x="0" y="0"/>
            <a:chExt cx="6090641" cy="937021"/>
          </a:xfrm>
        </p:grpSpPr>
        <p:grpSp>
          <p:nvGrpSpPr>
            <p:cNvPr id="434" name="Group"/>
            <p:cNvGrpSpPr/>
            <p:nvPr/>
          </p:nvGrpSpPr>
          <p:grpSpPr>
            <a:xfrm>
              <a:off x="0" y="0"/>
              <a:ext cx="2342554" cy="937022"/>
              <a:chOff x="0" y="0"/>
              <a:chExt cx="2342553" cy="937021"/>
            </a:xfrm>
          </p:grpSpPr>
          <p:sp>
            <p:nvSpPr>
              <p:cNvPr id="432" name="Shape"/>
              <p:cNvSpPr/>
              <p:nvPr/>
            </p:nvSpPr>
            <p:spPr>
              <a:xfrm>
                <a:off x="0" y="-1"/>
                <a:ext cx="2342554" cy="937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280" y="0"/>
                    </a:lnTo>
                    <a:lnTo>
                      <a:pt x="21600" y="10800"/>
                    </a:lnTo>
                    <a:lnTo>
                      <a:pt x="17280" y="21600"/>
                    </a:lnTo>
                    <a:lnTo>
                      <a:pt x="0" y="21600"/>
                    </a:lnTo>
                    <a:close/>
                  </a:path>
                </a:pathLst>
              </a:custGeom>
              <a:solidFill>
                <a:srgbClr val="002C97"/>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1200150">
                  <a:lnSpc>
                    <a:spcPct val="90000"/>
                  </a:lnSpc>
                  <a:spcBef>
                    <a:spcPts val="700"/>
                  </a:spcBef>
                  <a:defRPr sz="1800">
                    <a:solidFill>
                      <a:srgbClr val="FFFFFF"/>
                    </a:solidFill>
                    <a:latin typeface="Arial"/>
                    <a:ea typeface="Arial"/>
                    <a:cs typeface="Arial"/>
                    <a:sym typeface="Arial"/>
                  </a:defRPr>
                </a:pPr>
              </a:p>
            </p:txBody>
          </p:sp>
          <p:sp>
            <p:nvSpPr>
              <p:cNvPr id="433" name="Endorse"/>
              <p:cNvSpPr txBox="1"/>
              <p:nvPr/>
            </p:nvSpPr>
            <p:spPr>
              <a:xfrm>
                <a:off x="0" y="241264"/>
                <a:ext cx="2108300" cy="4544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5" tIns="36005" rIns="36005" bIns="36005" numCol="1" anchor="ctr">
                <a:spAutoFit/>
              </a:bodyPr>
              <a:lstStyle>
                <a:lvl1pPr defTabSz="1200150">
                  <a:lnSpc>
                    <a:spcPct val="90000"/>
                  </a:lnSpc>
                  <a:spcBef>
                    <a:spcPts val="1100"/>
                  </a:spcBef>
                  <a:defRPr sz="2700">
                    <a:solidFill>
                      <a:srgbClr val="FFFFFF"/>
                    </a:solidFill>
                    <a:latin typeface="Arial"/>
                    <a:ea typeface="Arial"/>
                    <a:cs typeface="Arial"/>
                    <a:sym typeface="Arial"/>
                  </a:defRPr>
                </a:lvl1pPr>
              </a:lstStyle>
              <a:p>
                <a:pPr/>
                <a:r>
                  <a:t>Endorse</a:t>
                </a:r>
              </a:p>
            </p:txBody>
          </p:sp>
        </p:grpSp>
        <p:grpSp>
          <p:nvGrpSpPr>
            <p:cNvPr id="437" name="Group"/>
            <p:cNvGrpSpPr/>
            <p:nvPr/>
          </p:nvGrpSpPr>
          <p:grpSpPr>
            <a:xfrm>
              <a:off x="1874044" y="0"/>
              <a:ext cx="2342555" cy="937022"/>
              <a:chOff x="0" y="0"/>
              <a:chExt cx="2342553" cy="937021"/>
            </a:xfrm>
          </p:grpSpPr>
          <p:sp>
            <p:nvSpPr>
              <p:cNvPr id="435" name="Chevron"/>
              <p:cNvSpPr/>
              <p:nvPr/>
            </p:nvSpPr>
            <p:spPr>
              <a:xfrm>
                <a:off x="0" y="0"/>
                <a:ext cx="2342554" cy="937022"/>
              </a:xfrm>
              <a:prstGeom prst="chevron">
                <a:avLst>
                  <a:gd name="adj" fmla="val 50000"/>
                </a:avLst>
              </a:prstGeom>
              <a:solidFill>
                <a:srgbClr val="467C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1200150">
                  <a:lnSpc>
                    <a:spcPct val="90000"/>
                  </a:lnSpc>
                  <a:spcBef>
                    <a:spcPts val="700"/>
                  </a:spcBef>
                  <a:defRPr sz="1800">
                    <a:solidFill>
                      <a:srgbClr val="FFFFFF"/>
                    </a:solidFill>
                    <a:latin typeface="Arial"/>
                    <a:ea typeface="Arial"/>
                    <a:cs typeface="Arial"/>
                    <a:sym typeface="Arial"/>
                  </a:defRPr>
                </a:pPr>
              </a:p>
            </p:txBody>
          </p:sp>
          <p:sp>
            <p:nvSpPr>
              <p:cNvPr id="436" name="Order"/>
              <p:cNvSpPr txBox="1"/>
              <p:nvPr/>
            </p:nvSpPr>
            <p:spPr>
              <a:xfrm>
                <a:off x="468510" y="241264"/>
                <a:ext cx="1405534" cy="4544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5" tIns="36005" rIns="36005" bIns="36005" numCol="1" anchor="ctr">
                <a:spAutoFit/>
              </a:bodyPr>
              <a:lstStyle>
                <a:lvl1pPr defTabSz="1200150">
                  <a:lnSpc>
                    <a:spcPct val="90000"/>
                  </a:lnSpc>
                  <a:spcBef>
                    <a:spcPts val="1100"/>
                  </a:spcBef>
                  <a:defRPr sz="2700">
                    <a:solidFill>
                      <a:srgbClr val="FFFFFF"/>
                    </a:solidFill>
                    <a:latin typeface="Arial"/>
                    <a:ea typeface="Arial"/>
                    <a:cs typeface="Arial"/>
                    <a:sym typeface="Arial"/>
                  </a:defRPr>
                </a:lvl1pPr>
              </a:lstStyle>
              <a:p>
                <a:pPr/>
                <a:r>
                  <a:t>Order</a:t>
                </a:r>
              </a:p>
            </p:txBody>
          </p:sp>
        </p:grpSp>
        <p:grpSp>
          <p:nvGrpSpPr>
            <p:cNvPr id="440" name="Group"/>
            <p:cNvGrpSpPr/>
            <p:nvPr/>
          </p:nvGrpSpPr>
          <p:grpSpPr>
            <a:xfrm>
              <a:off x="3748087" y="0"/>
              <a:ext cx="2342555" cy="937022"/>
              <a:chOff x="0" y="0"/>
              <a:chExt cx="2342553" cy="937021"/>
            </a:xfrm>
          </p:grpSpPr>
          <p:sp>
            <p:nvSpPr>
              <p:cNvPr id="438" name="Chevron"/>
              <p:cNvSpPr/>
              <p:nvPr/>
            </p:nvSpPr>
            <p:spPr>
              <a:xfrm>
                <a:off x="0" y="0"/>
                <a:ext cx="2342554" cy="937022"/>
              </a:xfrm>
              <a:prstGeom prst="chevron">
                <a:avLst>
                  <a:gd name="adj" fmla="val 50000"/>
                </a:avLst>
              </a:prstGeom>
              <a:solidFill>
                <a:srgbClr val="83A8FF"/>
              </a:soli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defTabSz="1200150">
                  <a:lnSpc>
                    <a:spcPct val="90000"/>
                  </a:lnSpc>
                  <a:spcBef>
                    <a:spcPts val="700"/>
                  </a:spcBef>
                  <a:defRPr sz="1800">
                    <a:solidFill>
                      <a:srgbClr val="FFFFFF"/>
                    </a:solidFill>
                    <a:latin typeface="Arial"/>
                    <a:ea typeface="Arial"/>
                    <a:cs typeface="Arial"/>
                    <a:sym typeface="Arial"/>
                  </a:defRPr>
                </a:pPr>
              </a:p>
            </p:txBody>
          </p:sp>
          <p:sp>
            <p:nvSpPr>
              <p:cNvPr id="439" name="Validate"/>
              <p:cNvSpPr txBox="1"/>
              <p:nvPr/>
            </p:nvSpPr>
            <p:spPr>
              <a:xfrm>
                <a:off x="468510" y="241264"/>
                <a:ext cx="1405534" cy="4544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6005" tIns="36005" rIns="36005" bIns="36005" numCol="1" anchor="ctr">
                <a:spAutoFit/>
              </a:bodyPr>
              <a:lstStyle>
                <a:lvl1pPr defTabSz="1200150">
                  <a:lnSpc>
                    <a:spcPct val="90000"/>
                  </a:lnSpc>
                  <a:spcBef>
                    <a:spcPts val="1100"/>
                  </a:spcBef>
                  <a:defRPr sz="2700">
                    <a:solidFill>
                      <a:srgbClr val="FFFFFF"/>
                    </a:solidFill>
                    <a:latin typeface="Arial"/>
                    <a:ea typeface="Arial"/>
                    <a:cs typeface="Arial"/>
                    <a:sym typeface="Arial"/>
                  </a:defRPr>
                </a:lvl1pPr>
              </a:lstStyle>
              <a:p>
                <a:pPr/>
                <a:r>
                  <a:t>Validate</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TextBox 9"/>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7" name="Folded Corner 84"/>
          <p:cNvGrpSpPr/>
          <p:nvPr/>
        </p:nvGrpSpPr>
        <p:grpSpPr>
          <a:xfrm>
            <a:off x="8466258" y="3049292"/>
            <a:ext cx="4169176" cy="1042654"/>
            <a:chOff x="0" y="0"/>
            <a:chExt cx="4169174" cy="1042652"/>
          </a:xfrm>
        </p:grpSpPr>
        <p:sp>
          <p:nvSpPr>
            <p:cNvPr id="444" name="Shape"/>
            <p:cNvSpPr/>
            <p:nvPr/>
          </p:nvSpPr>
          <p:spPr>
            <a:xfrm>
              <a:off x="-1" y="0"/>
              <a:ext cx="4169176" cy="104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20700"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baseline="-16363" sz="2200">
                  <a:solidFill>
                    <a:srgbClr val="FFFFFF"/>
                  </a:solidFill>
                  <a:latin typeface="Arial"/>
                  <a:ea typeface="Arial"/>
                  <a:cs typeface="Arial"/>
                  <a:sym typeface="Arial"/>
                </a:defRPr>
              </a:pPr>
            </a:p>
          </p:txBody>
        </p:sp>
        <p:sp>
          <p:nvSpPr>
            <p:cNvPr id="445" name="Triangle"/>
            <p:cNvSpPr/>
            <p:nvPr/>
          </p:nvSpPr>
          <p:spPr>
            <a:xfrm>
              <a:off x="3995396" y="868873"/>
              <a:ext cx="173779" cy="1737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baseline="-16363" sz="2200">
                  <a:solidFill>
                    <a:srgbClr val="FFFFFF"/>
                  </a:solidFill>
                  <a:latin typeface="Arial"/>
                  <a:ea typeface="Arial"/>
                  <a:cs typeface="Arial"/>
                  <a:sym typeface="Arial"/>
                </a:defRPr>
              </a:pPr>
            </a:p>
          </p:txBody>
        </p:sp>
        <p:sp>
          <p:nvSpPr>
            <p:cNvPr id="446" name="Line"/>
            <p:cNvSpPr/>
            <p:nvPr/>
          </p:nvSpPr>
          <p:spPr>
            <a:xfrm>
              <a:off x="-1" y="0"/>
              <a:ext cx="4169176" cy="104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00" y="21600"/>
                  </a:moveTo>
                  <a:lnTo>
                    <a:pt x="20880" y="18720"/>
                  </a:lnTo>
                  <a:lnTo>
                    <a:pt x="21600" y="18000"/>
                  </a:lnTo>
                  <a:lnTo>
                    <a:pt x="20700"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baseline="-16363" sz="2200">
                  <a:solidFill>
                    <a:srgbClr val="FFFFFF"/>
                  </a:solidFill>
                  <a:latin typeface="Arial"/>
                  <a:ea typeface="Arial"/>
                  <a:cs typeface="Arial"/>
                  <a:sym typeface="Arial"/>
                </a:defRPr>
              </a:pPr>
            </a:p>
          </p:txBody>
        </p:sp>
      </p:grpSp>
      <p:sp>
        <p:nvSpPr>
          <p:cNvPr id="448" name="TextBox 18"/>
          <p:cNvSpPr txBox="1"/>
          <p:nvPr/>
        </p:nvSpPr>
        <p:spPr>
          <a:xfrm>
            <a:off x="8017984" y="2454407"/>
            <a:ext cx="4986817" cy="313684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866986">
              <a:defRPr sz="2000">
                <a:solidFill>
                  <a:srgbClr val="FF0000"/>
                </a:solidFill>
                <a:latin typeface="Arial"/>
                <a:ea typeface="Arial"/>
                <a:cs typeface="Arial"/>
                <a:sym typeface="Arial"/>
              </a:defRPr>
            </a:pPr>
            <a:r>
              <a:t>Application proposes transaction</a:t>
            </a:r>
          </a:p>
          <a:p>
            <a:pPr algn="l" defTabSz="866986">
              <a:defRPr sz="2000">
                <a:solidFill>
                  <a:srgbClr val="000000"/>
                </a:solidFill>
                <a:latin typeface="Arial"/>
                <a:ea typeface="Arial"/>
                <a:cs typeface="Arial"/>
                <a:sym typeface="Arial"/>
              </a:defRPr>
            </a:pPr>
          </a:p>
          <a:p>
            <a:pPr marL="258891" indent="96708" algn="l" defTabSz="866986">
              <a:defRPr sz="2000">
                <a:solidFill>
                  <a:srgbClr val="000000"/>
                </a:solidFill>
                <a:latin typeface="Arial"/>
                <a:ea typeface="Arial"/>
                <a:cs typeface="Arial"/>
                <a:sym typeface="Arial"/>
              </a:defRPr>
            </a:pPr>
            <a:r>
              <a:t>Endorsement policy:</a:t>
            </a:r>
          </a:p>
          <a:p>
            <a:pPr marL="692516" indent="-243254" algn="l" defTabSz="866986">
              <a:buSzPct val="100000"/>
              <a:buFont typeface="Arial"/>
              <a:buChar char="•"/>
              <a:defRPr sz="2000">
                <a:solidFill>
                  <a:srgbClr val="000000"/>
                </a:solidFill>
                <a:latin typeface="Arial"/>
                <a:ea typeface="Arial"/>
                <a:cs typeface="Arial"/>
                <a:sym typeface="Arial"/>
              </a:defRPr>
            </a:pPr>
            <a:r>
              <a:t>“E</a:t>
            </a:r>
            <a:r>
              <a:rPr baseline="-18350"/>
              <a:t>0,</a:t>
            </a:r>
            <a:r>
              <a:t> E</a:t>
            </a:r>
            <a:r>
              <a:rPr baseline="-18350"/>
              <a:t>1</a:t>
            </a:r>
            <a:r>
              <a:t> and E</a:t>
            </a:r>
            <a:r>
              <a:rPr baseline="-18350"/>
              <a:t>2</a:t>
            </a:r>
            <a:r>
              <a:t> must sign”</a:t>
            </a:r>
          </a:p>
          <a:p>
            <a:pPr marL="692516" indent="-243254" algn="l" defTabSz="866986">
              <a:buSzPct val="100000"/>
              <a:buFont typeface="Arial"/>
              <a:buChar char="•"/>
              <a:defRPr sz="2000">
                <a:solidFill>
                  <a:srgbClr val="000000"/>
                </a:solidFill>
                <a:latin typeface="Arial"/>
                <a:ea typeface="Arial"/>
                <a:cs typeface="Arial"/>
                <a:sym typeface="Arial"/>
              </a:defRPr>
            </a:pPr>
            <a:r>
              <a:t>(P</a:t>
            </a:r>
            <a:r>
              <a:rPr baseline="-18350"/>
              <a:t>3</a:t>
            </a:r>
            <a:r>
              <a:t>, P</a:t>
            </a:r>
            <a:r>
              <a:rPr baseline="-18350"/>
              <a:t>4</a:t>
            </a:r>
            <a:r>
              <a:t> </a:t>
            </a:r>
            <a:r>
              <a:rPr baseline="-18350"/>
              <a:t> </a:t>
            </a:r>
            <a:r>
              <a:t>are not part of the policy)</a:t>
            </a:r>
            <a:endParaRPr baseline="-18350"/>
          </a:p>
          <a:p>
            <a:pPr marL="255882" indent="-30457" algn="l" defTabSz="866986">
              <a:defRPr sz="2000">
                <a:solidFill>
                  <a:srgbClr val="000000"/>
                </a:solidFill>
                <a:latin typeface="Arial"/>
                <a:ea typeface="Arial"/>
                <a:cs typeface="Arial"/>
                <a:sym typeface="Arial"/>
              </a:defRPr>
            </a:pPr>
          </a:p>
          <a:p>
            <a:pPr marL="6020" indent="219404" algn="l" defTabSz="866986">
              <a:defRPr sz="2000">
                <a:solidFill>
                  <a:srgbClr val="000000"/>
                </a:solidFill>
                <a:latin typeface="Arial"/>
                <a:ea typeface="Arial"/>
                <a:cs typeface="Arial"/>
                <a:sym typeface="Arial"/>
              </a:defRPr>
            </a:pPr>
            <a:r>
              <a:t>Client application submits a transaction proposal for Smart Contract A. It must target the required peers {E</a:t>
            </a:r>
            <a:r>
              <a:rPr baseline="-18350"/>
              <a:t>0</a:t>
            </a:r>
            <a:r>
              <a:t>, E</a:t>
            </a:r>
            <a:r>
              <a:rPr baseline="-18350"/>
              <a:t>1</a:t>
            </a:r>
            <a:r>
              <a:t>, E</a:t>
            </a:r>
            <a:r>
              <a:rPr baseline="-18350"/>
              <a:t>2</a:t>
            </a:r>
            <a:r>
              <a:t>}</a:t>
            </a:r>
          </a:p>
        </p:txBody>
      </p:sp>
      <p:sp>
        <p:nvSpPr>
          <p:cNvPr id="449" name="Rounded Rectangle 186"/>
          <p:cNvSpPr/>
          <p:nvPr/>
        </p:nvSpPr>
        <p:spPr>
          <a:xfrm>
            <a:off x="2281210" y="2454405"/>
            <a:ext cx="5736774" cy="4731551"/>
          </a:xfrm>
          <a:prstGeom prst="roundRect">
            <a:avLst>
              <a:gd name="adj" fmla="val 16667"/>
            </a:avLst>
          </a:prstGeom>
          <a:solidFill>
            <a:srgbClr val="CCE0FF"/>
          </a:solidFill>
          <a:ln w="12700">
            <a:miter lim="400000"/>
          </a:ln>
        </p:spPr>
        <p:txBody>
          <a:bodyPr lIns="65023" tIns="65023" rIns="65023" bIns="65023" anchor="ctr"/>
          <a:lstStyle/>
          <a:p>
            <a:pPr defTabSz="866986">
              <a:defRPr sz="2400">
                <a:solidFill>
                  <a:srgbClr val="FFFFFF"/>
                </a:solidFill>
                <a:latin typeface="Arial"/>
                <a:ea typeface="Arial"/>
                <a:cs typeface="Arial"/>
                <a:sym typeface="Arial"/>
              </a:defRPr>
            </a:pPr>
          </a:p>
        </p:txBody>
      </p:sp>
      <p:grpSp>
        <p:nvGrpSpPr>
          <p:cNvPr id="452" name="Rounded Rectangle 15"/>
          <p:cNvGrpSpPr/>
          <p:nvPr/>
        </p:nvGrpSpPr>
        <p:grpSpPr>
          <a:xfrm>
            <a:off x="2991689" y="2781549"/>
            <a:ext cx="850773" cy="850773"/>
            <a:chOff x="0" y="0"/>
            <a:chExt cx="850771" cy="850771"/>
          </a:xfrm>
        </p:grpSpPr>
        <p:sp>
          <p:nvSpPr>
            <p:cNvPr id="450"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451" name="E0"/>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0</a:t>
              </a:r>
            </a:p>
          </p:txBody>
        </p:sp>
      </p:grpSp>
      <p:grpSp>
        <p:nvGrpSpPr>
          <p:cNvPr id="455" name="Rounded Rectangle 99"/>
          <p:cNvGrpSpPr/>
          <p:nvPr/>
        </p:nvGrpSpPr>
        <p:grpSpPr>
          <a:xfrm>
            <a:off x="2991689" y="4237173"/>
            <a:ext cx="850773" cy="850773"/>
            <a:chOff x="0" y="0"/>
            <a:chExt cx="850771" cy="850771"/>
          </a:xfrm>
        </p:grpSpPr>
        <p:sp>
          <p:nvSpPr>
            <p:cNvPr id="453"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454" name="E1"/>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1</a:t>
              </a:r>
            </a:p>
          </p:txBody>
        </p:sp>
      </p:grpSp>
      <p:grpSp>
        <p:nvGrpSpPr>
          <p:cNvPr id="458" name="Rounded Rectangle 112"/>
          <p:cNvGrpSpPr/>
          <p:nvPr/>
        </p:nvGrpSpPr>
        <p:grpSpPr>
          <a:xfrm>
            <a:off x="2991689" y="5692798"/>
            <a:ext cx="850773" cy="850773"/>
            <a:chOff x="0" y="0"/>
            <a:chExt cx="850771" cy="850771"/>
          </a:xfrm>
        </p:grpSpPr>
        <p:sp>
          <p:nvSpPr>
            <p:cNvPr id="456"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457" name="E2"/>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2</a:t>
              </a:r>
            </a:p>
          </p:txBody>
        </p:sp>
      </p:grpSp>
      <p:sp>
        <p:nvSpPr>
          <p:cNvPr id="569" name="Straight Arrow Connector 25"/>
          <p:cNvSpPr/>
          <p:nvPr/>
        </p:nvSpPr>
        <p:spPr>
          <a:xfrm>
            <a:off x="1356121" y="3444707"/>
            <a:ext cx="1616519" cy="864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FF0000"/>
            </a:solidFill>
            <a:prstDash val="sysDash"/>
            <a:tailEnd type="triangle"/>
          </a:ln>
        </p:spPr>
        <p:txBody>
          <a:bodyPr/>
          <a:lstStyle/>
          <a:p>
            <a:pPr/>
          </a:p>
        </p:txBody>
      </p:sp>
      <p:sp>
        <p:nvSpPr>
          <p:cNvPr id="570" name="Straight Arrow Connector 128"/>
          <p:cNvSpPr/>
          <p:nvPr/>
        </p:nvSpPr>
        <p:spPr>
          <a:xfrm>
            <a:off x="1356121" y="4664681"/>
            <a:ext cx="1616519" cy="7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FF0000"/>
            </a:solidFill>
            <a:prstDash val="sysDash"/>
            <a:tailEnd type="triangle"/>
          </a:ln>
        </p:spPr>
        <p:txBody>
          <a:bodyPr/>
          <a:lstStyle/>
          <a:p>
            <a:pPr/>
          </a:p>
        </p:txBody>
      </p:sp>
      <p:sp>
        <p:nvSpPr>
          <p:cNvPr id="571" name="Straight Arrow Connector 129"/>
          <p:cNvSpPr/>
          <p:nvPr/>
        </p:nvSpPr>
        <p:spPr>
          <a:xfrm>
            <a:off x="1356121" y="5035254"/>
            <a:ext cx="1616519" cy="849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FF0000"/>
            </a:solidFill>
            <a:prstDash val="sysDash"/>
            <a:tailEnd type="triangle"/>
          </a:ln>
        </p:spPr>
        <p:txBody>
          <a:bodyPr/>
          <a:lstStyle/>
          <a:p>
            <a:pPr/>
          </a:p>
        </p:txBody>
      </p:sp>
      <p:grpSp>
        <p:nvGrpSpPr>
          <p:cNvPr id="467" name="Group 3"/>
          <p:cNvGrpSpPr/>
          <p:nvPr/>
        </p:nvGrpSpPr>
        <p:grpSpPr>
          <a:xfrm>
            <a:off x="-1" y="4100046"/>
            <a:ext cx="1343552" cy="1151236"/>
            <a:chOff x="0" y="0"/>
            <a:chExt cx="1343550" cy="1151234"/>
          </a:xfrm>
        </p:grpSpPr>
        <p:sp>
          <p:nvSpPr>
            <p:cNvPr id="462" name="Rectangle 5"/>
            <p:cNvSpPr txBox="1"/>
            <p:nvPr/>
          </p:nvSpPr>
          <p:spPr>
            <a:xfrm>
              <a:off x="-1" y="358553"/>
              <a:ext cx="1056632"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defTabSz="866986">
                <a:defRPr sz="1400">
                  <a:solidFill>
                    <a:srgbClr val="000000"/>
                  </a:solidFill>
                  <a:latin typeface="Arial"/>
                  <a:ea typeface="Arial"/>
                  <a:cs typeface="Arial"/>
                  <a:sym typeface="Arial"/>
                </a:defRPr>
              </a:pPr>
              <a:r>
                <a:t>Client</a:t>
              </a:r>
            </a:p>
            <a:p>
              <a:pPr defTabSz="866986">
                <a:defRPr sz="1400">
                  <a:solidFill>
                    <a:srgbClr val="000000"/>
                  </a:solidFill>
                  <a:latin typeface="Arial"/>
                  <a:ea typeface="Arial"/>
                  <a:cs typeface="Arial"/>
                  <a:sym typeface="Arial"/>
                </a:defRPr>
              </a:pPr>
              <a:r>
                <a:t>Application</a:t>
              </a:r>
            </a:p>
          </p:txBody>
        </p:sp>
        <p:grpSp>
          <p:nvGrpSpPr>
            <p:cNvPr id="465" name="Group 51"/>
            <p:cNvGrpSpPr/>
            <p:nvPr/>
          </p:nvGrpSpPr>
          <p:grpSpPr>
            <a:xfrm>
              <a:off x="132319" y="-1"/>
              <a:ext cx="1211232" cy="1151236"/>
              <a:chOff x="0" y="0"/>
              <a:chExt cx="1211231" cy="1151234"/>
            </a:xfrm>
          </p:grpSpPr>
          <p:sp>
            <p:nvSpPr>
              <p:cNvPr id="463" name="Rounded Rectangle 2"/>
              <p:cNvSpPr/>
              <p:nvPr/>
            </p:nvSpPr>
            <p:spPr>
              <a:xfrm>
                <a:off x="0" y="0"/>
                <a:ext cx="1211232" cy="1151235"/>
              </a:xfrm>
              <a:prstGeom prst="roundRect">
                <a:avLst>
                  <a:gd name="adj" fmla="val 16667"/>
                </a:avLst>
              </a:prstGeom>
              <a:noFill/>
              <a:ln w="25400" cap="flat">
                <a:solidFill>
                  <a:srgbClr val="003BC9"/>
                </a:solidFill>
                <a:prstDash val="solid"/>
                <a:round/>
              </a:ln>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464" name="Straight Connector 47"/>
              <p:cNvSpPr/>
              <p:nvPr/>
            </p:nvSpPr>
            <p:spPr>
              <a:xfrm flipH="1">
                <a:off x="802467" y="0"/>
                <a:ext cx="1" cy="1151235"/>
              </a:xfrm>
              <a:prstGeom prst="line">
                <a:avLst/>
              </a:prstGeom>
              <a:noFill/>
              <a:ln w="381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466" name="TextBox 49"/>
            <p:cNvSpPr txBox="1"/>
            <p:nvPr/>
          </p:nvSpPr>
          <p:spPr>
            <a:xfrm>
              <a:off x="927987" y="303684"/>
              <a:ext cx="384023"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866986">
                <a:defRPr sz="1400">
                  <a:solidFill>
                    <a:srgbClr val="000000"/>
                  </a:solidFill>
                  <a:latin typeface="Arial"/>
                  <a:ea typeface="Arial"/>
                  <a:cs typeface="Arial"/>
                  <a:sym typeface="Arial"/>
                </a:defRPr>
              </a:lvl1pPr>
            </a:lstStyle>
            <a:p>
              <a:pPr/>
              <a:r>
                <a:t>SDK</a:t>
              </a:r>
            </a:p>
          </p:txBody>
        </p:sp>
      </p:grpSp>
      <p:graphicFrame>
        <p:nvGraphicFramePr>
          <p:cNvPr id="468" name="Table 168"/>
          <p:cNvGraphicFramePr/>
          <p:nvPr/>
        </p:nvGraphicFramePr>
        <p:xfrm>
          <a:off x="8507696" y="6222223"/>
          <a:ext cx="3669858" cy="22076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81194"/>
                <a:gridCol w="543458"/>
                <a:gridCol w="649023"/>
                <a:gridCol w="1183481"/>
              </a:tblGrid>
              <a:tr h="493148">
                <a:tc>
                  <a:txBody>
                    <a:bodyPr/>
                    <a:lstStyle/>
                    <a:p>
                      <a:pPr algn="l" defTabSz="866986">
                        <a:defRPr>
                          <a:solidFill>
                            <a:srgbClr val="000000"/>
                          </a:solidFill>
                        </a:defRPr>
                      </a:pPr>
                      <a:r>
                        <a:rPr sz="1400">
                          <a:latin typeface="Arial"/>
                          <a:ea typeface="Arial"/>
                          <a:cs typeface="Arial"/>
                          <a:sym typeface="Arial"/>
                        </a:rPr>
                        <a:t>Endorser</a:t>
                      </a:r>
                    </a:p>
                  </a:txBody>
                  <a:tcPr marL="45720" marR="45720" marT="45720" marB="45720" anchor="ctr" anchorCtr="0" horzOverflow="overflow">
                    <a:lnL w="12700">
                      <a:solidFill>
                        <a:srgbClr val="000000"/>
                      </a:solidFill>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a:solidFill>
                            <a:srgbClr val="000000"/>
                          </a:solidFill>
                        </a:defRPr>
                      </a:pPr>
                      <a:r>
                        <a:rPr sz="1400">
                          <a:latin typeface="Arial"/>
                          <a:ea typeface="Arial"/>
                          <a:cs typeface="Arial"/>
                          <a:sym typeface="Arial"/>
                        </a:rPr>
                        <a:t>Ledger</a:t>
                      </a:r>
                    </a:p>
                  </a:txBody>
                  <a:tcPr marL="45720" marR="45720" marT="45720" marB="45720" anchor="ctr" anchorCtr="0" horzOverflow="overflow">
                    <a:lnL w="12700">
                      <a:miter lim="400000"/>
                    </a:lnL>
                    <a:lnR w="12700">
                      <a:solidFill>
                        <a:srgbClr val="000000"/>
                      </a:solidFill>
                    </a:lnR>
                    <a:lnT w="12700">
                      <a:solidFill>
                        <a:srgbClr val="000000"/>
                      </a:solidFill>
                    </a:lnT>
                    <a:lnB w="12700">
                      <a:miter lim="400000"/>
                    </a:lnB>
                  </a:tcPr>
                </a:tc>
              </a:tr>
              <a:tr h="504723">
                <a:tc>
                  <a:txBody>
                    <a:bodyPr/>
                    <a:lstStyle/>
                    <a:p>
                      <a:pPr algn="l" defTabSz="866986">
                        <a:defRPr>
                          <a:solidFill>
                            <a:srgbClr val="000000"/>
                          </a:solidFill>
                        </a:defRPr>
                      </a:pPr>
                      <a:r>
                        <a:rPr sz="1400">
                          <a:latin typeface="Arial"/>
                          <a:ea typeface="Arial"/>
                          <a:cs typeface="Arial"/>
                          <a:sym typeface="Arial"/>
                        </a:rPr>
                        <a:t>Committing Peer</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650240">
                        <a:defRPr>
                          <a:solidFill>
                            <a:srgbClr val="000000"/>
                          </a:solidFill>
                        </a:defRPr>
                      </a:pPr>
                      <a:r>
                        <a:rPr sz="1400">
                          <a:latin typeface="Arial"/>
                          <a:ea typeface="Arial"/>
                          <a:cs typeface="Arial"/>
                          <a:sym typeface="Arial"/>
                        </a:rPr>
                        <a:t>Application</a:t>
                      </a: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493148">
                <a:tc>
                  <a:txBody>
                    <a:bodyPr/>
                    <a:lstStyle/>
                    <a:p>
                      <a:pPr algn="l" defTabSz="866986">
                        <a:defRPr>
                          <a:solidFill>
                            <a:srgbClr val="000000"/>
                          </a:solidFill>
                        </a:defRPr>
                      </a:pPr>
                      <a:r>
                        <a:rPr sz="1400">
                          <a:latin typeface="Arial"/>
                          <a:ea typeface="Arial"/>
                          <a:cs typeface="Arial"/>
                          <a:sym typeface="Arial"/>
                        </a:rPr>
                        <a:t>Ordering Node</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707923">
                <a:tc>
                  <a:txBody>
                    <a:bodyPr/>
                    <a:lstStyle/>
                    <a:p>
                      <a:pPr algn="l" defTabSz="866986">
                        <a:defRPr>
                          <a:solidFill>
                            <a:srgbClr val="000000"/>
                          </a:solidFill>
                        </a:defRPr>
                      </a:pPr>
                      <a:r>
                        <a:rPr sz="1400">
                          <a:latin typeface="Arial"/>
                          <a:ea typeface="Arial"/>
                          <a:cs typeface="Arial"/>
                          <a:sym typeface="Arial"/>
                        </a:rPr>
                        <a:t>Smart Contract
(Chaincode)</a:t>
                      </a:r>
                    </a:p>
                  </a:txBody>
                  <a:tcPr marL="45720" marR="45720" marT="45720" marB="45720" anchor="ctr" anchorCtr="0" horzOverflow="overflow">
                    <a:lnL w="12700">
                      <a:solidFill>
                        <a:srgbClr val="000000"/>
                      </a:solidFill>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650240">
                        <a:defRPr>
                          <a:solidFill>
                            <a:srgbClr val="000000"/>
                          </a:solidFill>
                        </a:defRPr>
                      </a:pPr>
                      <a:r>
                        <a:rPr sz="1400">
                          <a:latin typeface="Arial"/>
                          <a:ea typeface="Arial"/>
                          <a:cs typeface="Arial"/>
                          <a:sym typeface="Arial"/>
                        </a:rPr>
                        <a:t>Endorsement Policy</a:t>
                      </a:r>
                    </a:p>
                  </a:txBody>
                  <a:tcPr marL="45720" marR="45720" marT="45720" marB="45720" anchor="ctr" anchorCtr="0" horzOverflow="overflow">
                    <a:lnL w="12700">
                      <a:miter lim="400000"/>
                    </a:lnL>
                    <a:lnR w="12700">
                      <a:solidFill>
                        <a:srgbClr val="000000"/>
                      </a:solidFill>
                    </a:lnR>
                    <a:lnT w="12700">
                      <a:miter lim="400000"/>
                    </a:lnT>
                    <a:lnB w="12700">
                      <a:solidFill>
                        <a:srgbClr val="000000"/>
                      </a:solidFill>
                    </a:lnB>
                  </a:tcPr>
                </a:tc>
              </a:tr>
            </a:tbl>
          </a:graphicData>
        </a:graphic>
      </p:graphicFrame>
      <p:sp>
        <p:nvSpPr>
          <p:cNvPr id="469" name="TextBox 181"/>
          <p:cNvSpPr txBox="1"/>
          <p:nvPr/>
        </p:nvSpPr>
        <p:spPr>
          <a:xfrm>
            <a:off x="8372363" y="5923171"/>
            <a:ext cx="498522" cy="32743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866986">
              <a:defRPr sz="1400">
                <a:solidFill>
                  <a:srgbClr val="000000"/>
                </a:solidFill>
                <a:latin typeface="Arial"/>
                <a:ea typeface="Arial"/>
                <a:cs typeface="Arial"/>
                <a:sym typeface="Arial"/>
              </a:defRPr>
            </a:lvl1pPr>
          </a:lstStyle>
          <a:p>
            <a:pPr/>
            <a:r>
              <a:t>Key:</a:t>
            </a:r>
          </a:p>
        </p:txBody>
      </p:sp>
      <p:sp>
        <p:nvSpPr>
          <p:cNvPr id="470" name="TextBox 188"/>
          <p:cNvSpPr txBox="1"/>
          <p:nvPr/>
        </p:nvSpPr>
        <p:spPr>
          <a:xfrm>
            <a:off x="3639573" y="7167542"/>
            <a:ext cx="3196183" cy="7813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866986">
              <a:defRPr sz="2200">
                <a:solidFill>
                  <a:srgbClr val="000000"/>
                </a:solidFill>
                <a:latin typeface="Arial"/>
                <a:ea typeface="Arial"/>
                <a:cs typeface="Arial"/>
                <a:sym typeface="Arial"/>
              </a:defRPr>
            </a:lvl1pPr>
          </a:lstStyle>
          <a:p>
            <a:pPr/>
            <a:r>
              <a:t>Hyperledger Fabric Network</a:t>
            </a:r>
          </a:p>
        </p:txBody>
      </p:sp>
      <p:sp>
        <p:nvSpPr>
          <p:cNvPr id="471" name="TextBox 190"/>
          <p:cNvSpPr txBox="1"/>
          <p:nvPr/>
        </p:nvSpPr>
        <p:spPr>
          <a:xfrm>
            <a:off x="5722850" y="6701584"/>
            <a:ext cx="1524063" cy="58060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1600">
                <a:solidFill>
                  <a:srgbClr val="000000"/>
                </a:solidFill>
                <a:latin typeface="Arial"/>
                <a:ea typeface="Arial"/>
                <a:cs typeface="Arial"/>
                <a:sym typeface="Arial"/>
              </a:defRPr>
            </a:lvl1pPr>
          </a:lstStyle>
          <a:p>
            <a:pPr/>
            <a:r>
              <a:t>Ordering-Service</a:t>
            </a:r>
          </a:p>
        </p:txBody>
      </p:sp>
      <p:grpSp>
        <p:nvGrpSpPr>
          <p:cNvPr id="491" name="Group 191"/>
          <p:cNvGrpSpPr/>
          <p:nvPr/>
        </p:nvGrpSpPr>
        <p:grpSpPr>
          <a:xfrm>
            <a:off x="5259373" y="4400731"/>
            <a:ext cx="2431028" cy="2288365"/>
            <a:chOff x="0" y="0"/>
            <a:chExt cx="2431027" cy="2288364"/>
          </a:xfrm>
        </p:grpSpPr>
        <p:sp>
          <p:nvSpPr>
            <p:cNvPr id="472" name="Rounded Rectangle 193"/>
            <p:cNvSpPr/>
            <p:nvPr/>
          </p:nvSpPr>
          <p:spPr>
            <a:xfrm>
              <a:off x="0" y="-1"/>
              <a:ext cx="2431028" cy="2288366"/>
            </a:xfrm>
            <a:prstGeom prst="roundRect">
              <a:avLst>
                <a:gd name="adj" fmla="val 16667"/>
              </a:avLst>
            </a:prstGeom>
            <a:solidFill>
              <a:srgbClr val="99C1FF"/>
            </a:solidFill>
            <a:ln w="12700" cap="flat">
              <a:noFill/>
              <a:miter lim="400000"/>
            </a:ln>
            <a:effectLst/>
          </p:spPr>
          <p:txBody>
            <a:bodyPr wrap="square" lIns="65023" tIns="65023" rIns="65023" bIns="65023" numCol="1" anchor="ctr">
              <a:noAutofit/>
            </a:bodyPr>
            <a:lstStyle/>
            <a:p>
              <a:pPr defTabSz="866986">
                <a:defRPr sz="2400">
                  <a:solidFill>
                    <a:srgbClr val="FFFFFF"/>
                  </a:solidFill>
                  <a:latin typeface="Arial"/>
                  <a:ea typeface="Arial"/>
                  <a:cs typeface="Arial"/>
                  <a:sym typeface="Arial"/>
                </a:defRPr>
              </a:pPr>
            </a:p>
          </p:txBody>
        </p:sp>
        <p:grpSp>
          <p:nvGrpSpPr>
            <p:cNvPr id="475" name="Rounded Rectangle 194"/>
            <p:cNvGrpSpPr/>
            <p:nvPr/>
          </p:nvGrpSpPr>
          <p:grpSpPr>
            <a:xfrm>
              <a:off x="209174" y="1228054"/>
              <a:ext cx="850773" cy="850773"/>
              <a:chOff x="0" y="0"/>
              <a:chExt cx="850771" cy="850771"/>
            </a:xfrm>
          </p:grpSpPr>
          <p:sp>
            <p:nvSpPr>
              <p:cNvPr id="473"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474"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478" name="Rounded Rectangle 195"/>
            <p:cNvGrpSpPr/>
            <p:nvPr/>
          </p:nvGrpSpPr>
          <p:grpSpPr>
            <a:xfrm>
              <a:off x="209174" y="166614"/>
              <a:ext cx="850773" cy="850773"/>
              <a:chOff x="0" y="0"/>
              <a:chExt cx="850771" cy="850771"/>
            </a:xfrm>
          </p:grpSpPr>
          <p:sp>
            <p:nvSpPr>
              <p:cNvPr id="476"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477"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481" name="Rounded Rectangle 196"/>
            <p:cNvGrpSpPr/>
            <p:nvPr/>
          </p:nvGrpSpPr>
          <p:grpSpPr>
            <a:xfrm>
              <a:off x="1365391" y="170547"/>
              <a:ext cx="850773" cy="850773"/>
              <a:chOff x="0" y="0"/>
              <a:chExt cx="850771" cy="850771"/>
            </a:xfrm>
          </p:grpSpPr>
          <p:sp>
            <p:nvSpPr>
              <p:cNvPr id="479"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480"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sp>
          <p:nvSpPr>
            <p:cNvPr id="482" name="Straight Connector 197"/>
            <p:cNvSpPr/>
            <p:nvPr/>
          </p:nvSpPr>
          <p:spPr>
            <a:xfrm>
              <a:off x="1059946" y="592001"/>
              <a:ext cx="305446" cy="393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483" name="Straight Connector 198"/>
            <p:cNvSpPr/>
            <p:nvPr/>
          </p:nvSpPr>
          <p:spPr>
            <a:xfrm>
              <a:off x="1059946" y="1653441"/>
              <a:ext cx="297792" cy="542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484" name="Straight Connector 199"/>
            <p:cNvSpPr/>
            <p:nvPr/>
          </p:nvSpPr>
          <p:spPr>
            <a:xfrm>
              <a:off x="634561" y="1017386"/>
              <a:ext cx="1" cy="21066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485" name="Straight Connector 200"/>
            <p:cNvSpPr/>
            <p:nvPr/>
          </p:nvSpPr>
          <p:spPr>
            <a:xfrm flipH="1">
              <a:off x="1783123" y="1021319"/>
              <a:ext cx="7656" cy="212158"/>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486" name="Straight Connector 201"/>
            <p:cNvSpPr/>
            <p:nvPr/>
          </p:nvSpPr>
          <p:spPr>
            <a:xfrm>
              <a:off x="1025481" y="979909"/>
              <a:ext cx="409737" cy="30550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487" name="Straight Connector 202"/>
            <p:cNvSpPr/>
            <p:nvPr/>
          </p:nvSpPr>
          <p:spPr>
            <a:xfrm flipV="1">
              <a:off x="1025482" y="971474"/>
              <a:ext cx="400053" cy="313944"/>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nvGrpSpPr>
            <p:cNvPr id="490" name="Rounded Rectangle 203"/>
            <p:cNvGrpSpPr/>
            <p:nvPr/>
          </p:nvGrpSpPr>
          <p:grpSpPr>
            <a:xfrm>
              <a:off x="1357737" y="1233476"/>
              <a:ext cx="850773" cy="850773"/>
              <a:chOff x="0" y="0"/>
              <a:chExt cx="850771" cy="850771"/>
            </a:xfrm>
          </p:grpSpPr>
          <p:sp>
            <p:nvSpPr>
              <p:cNvPr id="488"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489"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grpSp>
        <p:nvGrpSpPr>
          <p:cNvPr id="496" name="Folded Corner 192"/>
          <p:cNvGrpSpPr/>
          <p:nvPr/>
        </p:nvGrpSpPr>
        <p:grpSpPr>
          <a:xfrm>
            <a:off x="4472571" y="5734885"/>
            <a:ext cx="498278" cy="509317"/>
            <a:chOff x="0" y="-22868"/>
            <a:chExt cx="498276" cy="509315"/>
          </a:xfrm>
        </p:grpSpPr>
        <p:sp>
          <p:nvSpPr>
            <p:cNvPr id="492" name="Shap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085"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493" name="Triangle"/>
            <p:cNvSpPr/>
            <p:nvPr/>
          </p:nvSpPr>
          <p:spPr>
            <a:xfrm>
              <a:off x="417200" y="405370"/>
              <a:ext cx="81077" cy="81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494" name="Lin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85" y="21600"/>
                  </a:moveTo>
                  <a:lnTo>
                    <a:pt x="18788" y="18720"/>
                  </a:lnTo>
                  <a:lnTo>
                    <a:pt x="21600" y="18000"/>
                  </a:lnTo>
                  <a:lnTo>
                    <a:pt x="18085"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495" name="P"/>
            <p:cNvSpPr txBox="1"/>
            <p:nvPr/>
          </p:nvSpPr>
          <p:spPr>
            <a:xfrm>
              <a:off x="0" y="-22869"/>
              <a:ext cx="498277" cy="451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2200">
                  <a:solidFill>
                    <a:srgbClr val="000000"/>
                  </a:solidFill>
                  <a:latin typeface="Arial"/>
                  <a:ea typeface="Arial"/>
                  <a:cs typeface="Arial"/>
                  <a:sym typeface="Arial"/>
                </a:defRPr>
              </a:lvl1pPr>
            </a:lstStyle>
            <a:p>
              <a:pPr/>
              <a:r>
                <a:t>P</a:t>
              </a:r>
            </a:p>
          </p:txBody>
        </p:sp>
      </p:grpSp>
      <p:grpSp>
        <p:nvGrpSpPr>
          <p:cNvPr id="499" name="Rounded Rectangle 91"/>
          <p:cNvGrpSpPr/>
          <p:nvPr/>
        </p:nvGrpSpPr>
        <p:grpSpPr>
          <a:xfrm>
            <a:off x="6764511" y="2785109"/>
            <a:ext cx="850773" cy="850773"/>
            <a:chOff x="0" y="0"/>
            <a:chExt cx="850771" cy="850771"/>
          </a:xfrm>
        </p:grpSpPr>
        <p:sp>
          <p:nvSpPr>
            <p:cNvPr id="497"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498" name="P4"/>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4</a:t>
              </a:r>
            </a:p>
          </p:txBody>
        </p:sp>
      </p:grpSp>
      <p:grpSp>
        <p:nvGrpSpPr>
          <p:cNvPr id="502" name="Rounded Rectangle 97"/>
          <p:cNvGrpSpPr/>
          <p:nvPr/>
        </p:nvGrpSpPr>
        <p:grpSpPr>
          <a:xfrm>
            <a:off x="4881114" y="2780070"/>
            <a:ext cx="850773" cy="850773"/>
            <a:chOff x="0" y="0"/>
            <a:chExt cx="850771" cy="850771"/>
          </a:xfrm>
        </p:grpSpPr>
        <p:sp>
          <p:nvSpPr>
            <p:cNvPr id="500"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501" name="P3"/>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3</a:t>
              </a:r>
            </a:p>
          </p:txBody>
        </p:sp>
      </p:grpSp>
      <p:grpSp>
        <p:nvGrpSpPr>
          <p:cNvPr id="505" name="Rounded Rectangle 85"/>
          <p:cNvGrpSpPr/>
          <p:nvPr/>
        </p:nvGrpSpPr>
        <p:grpSpPr>
          <a:xfrm>
            <a:off x="3861590" y="3450158"/>
            <a:ext cx="394711" cy="364326"/>
            <a:chOff x="0" y="0"/>
            <a:chExt cx="394709" cy="364325"/>
          </a:xfrm>
        </p:grpSpPr>
        <p:sp>
          <p:nvSpPr>
            <p:cNvPr id="503"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04"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508" name="Rounded Rectangle 86"/>
          <p:cNvGrpSpPr/>
          <p:nvPr/>
        </p:nvGrpSpPr>
        <p:grpSpPr>
          <a:xfrm>
            <a:off x="4147538" y="3546814"/>
            <a:ext cx="358828" cy="364326"/>
            <a:chOff x="0" y="0"/>
            <a:chExt cx="358826" cy="364325"/>
          </a:xfrm>
        </p:grpSpPr>
        <p:sp>
          <p:nvSpPr>
            <p:cNvPr id="506"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07"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511" name="Rounded Rectangle 87"/>
          <p:cNvGrpSpPr/>
          <p:nvPr/>
        </p:nvGrpSpPr>
        <p:grpSpPr>
          <a:xfrm>
            <a:off x="3861590" y="4905783"/>
            <a:ext cx="394711" cy="364326"/>
            <a:chOff x="0" y="0"/>
            <a:chExt cx="394709" cy="364325"/>
          </a:xfrm>
        </p:grpSpPr>
        <p:sp>
          <p:nvSpPr>
            <p:cNvPr id="509"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10"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514" name="Rounded Rectangle 88"/>
          <p:cNvGrpSpPr/>
          <p:nvPr/>
        </p:nvGrpSpPr>
        <p:grpSpPr>
          <a:xfrm>
            <a:off x="4147538" y="5002439"/>
            <a:ext cx="358828" cy="364326"/>
            <a:chOff x="0" y="0"/>
            <a:chExt cx="358826" cy="364325"/>
          </a:xfrm>
        </p:grpSpPr>
        <p:sp>
          <p:nvSpPr>
            <p:cNvPr id="512"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13"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517" name="Rounded Rectangle 89"/>
          <p:cNvGrpSpPr/>
          <p:nvPr/>
        </p:nvGrpSpPr>
        <p:grpSpPr>
          <a:xfrm>
            <a:off x="3861590" y="6361407"/>
            <a:ext cx="394711" cy="364326"/>
            <a:chOff x="0" y="0"/>
            <a:chExt cx="394709" cy="364325"/>
          </a:xfrm>
        </p:grpSpPr>
        <p:sp>
          <p:nvSpPr>
            <p:cNvPr id="515"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16"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520" name="Rounded Rectangle 90"/>
          <p:cNvGrpSpPr/>
          <p:nvPr/>
        </p:nvGrpSpPr>
        <p:grpSpPr>
          <a:xfrm>
            <a:off x="4147538" y="6457042"/>
            <a:ext cx="358828" cy="364326"/>
            <a:chOff x="0" y="0"/>
            <a:chExt cx="358826" cy="364325"/>
          </a:xfrm>
        </p:grpSpPr>
        <p:sp>
          <p:nvSpPr>
            <p:cNvPr id="518"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19"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523" name="Rounded Rectangle 123"/>
          <p:cNvGrpSpPr/>
          <p:nvPr/>
        </p:nvGrpSpPr>
        <p:grpSpPr>
          <a:xfrm>
            <a:off x="5751015" y="3447658"/>
            <a:ext cx="394711" cy="364326"/>
            <a:chOff x="0" y="0"/>
            <a:chExt cx="394709" cy="364325"/>
          </a:xfrm>
        </p:grpSpPr>
        <p:sp>
          <p:nvSpPr>
            <p:cNvPr id="521"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22"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526" name="Rounded Rectangle 124"/>
          <p:cNvGrpSpPr/>
          <p:nvPr/>
        </p:nvGrpSpPr>
        <p:grpSpPr>
          <a:xfrm>
            <a:off x="6036963" y="3544314"/>
            <a:ext cx="358828" cy="364326"/>
            <a:chOff x="0" y="0"/>
            <a:chExt cx="358826" cy="364325"/>
          </a:xfrm>
        </p:grpSpPr>
        <p:sp>
          <p:nvSpPr>
            <p:cNvPr id="524"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525" name="D"/>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D</a:t>
              </a:r>
            </a:p>
          </p:txBody>
        </p:sp>
      </p:grpSp>
      <p:grpSp>
        <p:nvGrpSpPr>
          <p:cNvPr id="542" name="Group 1"/>
          <p:cNvGrpSpPr/>
          <p:nvPr/>
        </p:nvGrpSpPr>
        <p:grpSpPr>
          <a:xfrm>
            <a:off x="9793322" y="6353964"/>
            <a:ext cx="1207125" cy="1982658"/>
            <a:chOff x="0" y="0"/>
            <a:chExt cx="1207124" cy="1982657"/>
          </a:xfrm>
        </p:grpSpPr>
        <p:sp>
          <p:nvSpPr>
            <p:cNvPr id="527" name="Rounded Rectangle 170"/>
            <p:cNvSpPr/>
            <p:nvPr/>
          </p:nvSpPr>
          <p:spPr>
            <a:xfrm>
              <a:off x="1" y="-1"/>
              <a:ext cx="380091" cy="38016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28" name="Rounded Rectangle 171"/>
            <p:cNvSpPr/>
            <p:nvPr/>
          </p:nvSpPr>
          <p:spPr>
            <a:xfrm>
              <a:off x="1308" y="541585"/>
              <a:ext cx="380091" cy="380161"/>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29" name="Rounded Rectangle 172"/>
            <p:cNvSpPr/>
            <p:nvPr/>
          </p:nvSpPr>
          <p:spPr>
            <a:xfrm>
              <a:off x="-1" y="1053930"/>
              <a:ext cx="380092" cy="380161"/>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30" name="Rounded Rectangle 173"/>
            <p:cNvSpPr/>
            <p:nvPr/>
          </p:nvSpPr>
          <p:spPr>
            <a:xfrm>
              <a:off x="-1" y="1602497"/>
              <a:ext cx="380092" cy="380161"/>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534" name="Folded Corner 175"/>
            <p:cNvGrpSpPr/>
            <p:nvPr/>
          </p:nvGrpSpPr>
          <p:grpSpPr>
            <a:xfrm>
              <a:off x="766358" y="1612694"/>
              <a:ext cx="381666" cy="366438"/>
              <a:chOff x="0" y="0"/>
              <a:chExt cx="381664" cy="366437"/>
            </a:xfrm>
          </p:grpSpPr>
          <p:sp>
            <p:nvSpPr>
              <p:cNvPr id="531" name="Shap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144"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532" name="Triangle"/>
              <p:cNvSpPr/>
              <p:nvPr/>
            </p:nvSpPr>
            <p:spPr>
              <a:xfrm>
                <a:off x="320590" y="305362"/>
                <a:ext cx="61075" cy="61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533" name="Lin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44" y="21600"/>
                    </a:moveTo>
                    <a:lnTo>
                      <a:pt x="18835" y="18720"/>
                    </a:lnTo>
                    <a:lnTo>
                      <a:pt x="21600" y="18000"/>
                    </a:lnTo>
                    <a:lnTo>
                      <a:pt x="18144"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grpSp>
        <p:sp>
          <p:nvSpPr>
            <p:cNvPr id="535" name="Straight Connector 176"/>
            <p:cNvSpPr/>
            <p:nvPr/>
          </p:nvSpPr>
          <p:spPr>
            <a:xfrm>
              <a:off x="380090" y="1792577"/>
              <a:ext cx="386269" cy="3338"/>
            </a:xfrm>
            <a:prstGeom prst="line">
              <a:avLst/>
            </a:prstGeom>
            <a:noFill/>
            <a:ln w="3175" cap="flat">
              <a:solidFill>
                <a:srgbClr val="003BC9"/>
              </a:solidFill>
              <a:prstDash val="dash"/>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536" name="Rounded Rectangle 204"/>
            <p:cNvSpPr/>
            <p:nvPr/>
          </p:nvSpPr>
          <p:spPr>
            <a:xfrm>
              <a:off x="754760" y="541585"/>
              <a:ext cx="380091" cy="380161"/>
            </a:xfrm>
            <a:prstGeom prst="roundRect">
              <a:avLst>
                <a:gd name="adj" fmla="val 16667"/>
              </a:avLst>
            </a:prstGeom>
            <a:no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541" name="Group 141"/>
            <p:cNvGrpSpPr/>
            <p:nvPr/>
          </p:nvGrpSpPr>
          <p:grpSpPr>
            <a:xfrm>
              <a:off x="682484" y="88393"/>
              <a:ext cx="524641" cy="133187"/>
              <a:chOff x="0" y="0"/>
              <a:chExt cx="524639" cy="133185"/>
            </a:xfrm>
          </p:grpSpPr>
          <p:sp>
            <p:nvSpPr>
              <p:cNvPr id="537" name="Rectangle 142"/>
              <p:cNvSpPr/>
              <p:nvPr/>
            </p:nvSpPr>
            <p:spPr>
              <a:xfrm>
                <a:off x="0" y="6"/>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38" name="Rectangle 143"/>
              <p:cNvSpPr/>
              <p:nvPr/>
            </p:nvSpPr>
            <p:spPr>
              <a:xfrm>
                <a:off x="197579" y="-1"/>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39" name="Rectangle 144"/>
              <p:cNvSpPr/>
              <p:nvPr/>
            </p:nvSpPr>
            <p:spPr>
              <a:xfrm>
                <a:off x="392143" y="6"/>
                <a:ext cx="132497"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40" name="Straight Connector 145"/>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grpSp>
        <p:nvGrpSpPr>
          <p:cNvPr id="547" name="Group 92"/>
          <p:cNvGrpSpPr/>
          <p:nvPr/>
        </p:nvGrpSpPr>
        <p:grpSpPr>
          <a:xfrm>
            <a:off x="2930207" y="3710348"/>
            <a:ext cx="524640" cy="124798"/>
            <a:chOff x="0" y="0"/>
            <a:chExt cx="524639" cy="124796"/>
          </a:xfrm>
        </p:grpSpPr>
        <p:sp>
          <p:nvSpPr>
            <p:cNvPr id="543" name="Rectangle 93"/>
            <p:cNvSpPr/>
            <p:nvPr/>
          </p:nvSpPr>
          <p:spPr>
            <a:xfrm>
              <a:off x="0" y="6"/>
              <a:ext cx="132496"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44" name="Rectangle 94"/>
            <p:cNvSpPr/>
            <p:nvPr/>
          </p:nvSpPr>
          <p:spPr>
            <a:xfrm>
              <a:off x="197579" y="-1"/>
              <a:ext cx="132496" cy="124792"/>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45" name="Rectangle 95"/>
            <p:cNvSpPr/>
            <p:nvPr/>
          </p:nvSpPr>
          <p:spPr>
            <a:xfrm>
              <a:off x="392143" y="6"/>
              <a:ext cx="132497"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46" name="Straight Connector 96"/>
            <p:cNvSpPr/>
            <p:nvPr/>
          </p:nvSpPr>
          <p:spPr>
            <a:xfrm>
              <a:off x="132497" y="62401"/>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552" name="Group 102"/>
          <p:cNvGrpSpPr/>
          <p:nvPr/>
        </p:nvGrpSpPr>
        <p:grpSpPr>
          <a:xfrm>
            <a:off x="2936655" y="5184072"/>
            <a:ext cx="524640" cy="133186"/>
            <a:chOff x="0" y="0"/>
            <a:chExt cx="524639" cy="133185"/>
          </a:xfrm>
        </p:grpSpPr>
        <p:sp>
          <p:nvSpPr>
            <p:cNvPr id="548" name="Rectangle 103"/>
            <p:cNvSpPr/>
            <p:nvPr/>
          </p:nvSpPr>
          <p:spPr>
            <a:xfrm>
              <a:off x="0" y="6"/>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49" name="Rectangle 104"/>
            <p:cNvSpPr/>
            <p:nvPr/>
          </p:nvSpPr>
          <p:spPr>
            <a:xfrm>
              <a:off x="197579" y="-1"/>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0" name="Rectangle 107"/>
            <p:cNvSpPr/>
            <p:nvPr/>
          </p:nvSpPr>
          <p:spPr>
            <a:xfrm>
              <a:off x="392143" y="6"/>
              <a:ext cx="132497"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1" name="Straight Connector 108"/>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557" name="Group 109"/>
          <p:cNvGrpSpPr/>
          <p:nvPr/>
        </p:nvGrpSpPr>
        <p:grpSpPr>
          <a:xfrm>
            <a:off x="2941610" y="6639205"/>
            <a:ext cx="524641" cy="133184"/>
            <a:chOff x="0" y="0"/>
            <a:chExt cx="524639" cy="133183"/>
          </a:xfrm>
        </p:grpSpPr>
        <p:sp>
          <p:nvSpPr>
            <p:cNvPr id="553" name="Rectangle 110"/>
            <p:cNvSpPr/>
            <p:nvPr/>
          </p:nvSpPr>
          <p:spPr>
            <a:xfrm>
              <a:off x="0" y="6"/>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4" name="Rectangle 115"/>
            <p:cNvSpPr/>
            <p:nvPr/>
          </p:nvSpPr>
          <p:spPr>
            <a:xfrm>
              <a:off x="197579" y="-1"/>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5" name="Rectangle 116"/>
            <p:cNvSpPr/>
            <p:nvPr/>
          </p:nvSpPr>
          <p:spPr>
            <a:xfrm>
              <a:off x="392143" y="6"/>
              <a:ext cx="132497"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6" name="Straight Connector 117"/>
            <p:cNvSpPr/>
            <p:nvPr/>
          </p:nvSpPr>
          <p:spPr>
            <a:xfrm>
              <a:off x="132497" y="6659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562" name="Group 118"/>
          <p:cNvGrpSpPr/>
          <p:nvPr/>
        </p:nvGrpSpPr>
        <p:grpSpPr>
          <a:xfrm>
            <a:off x="4831764" y="3710348"/>
            <a:ext cx="524640" cy="124791"/>
            <a:chOff x="0" y="0"/>
            <a:chExt cx="524639" cy="124789"/>
          </a:xfrm>
        </p:grpSpPr>
        <p:sp>
          <p:nvSpPr>
            <p:cNvPr id="558" name="Rectangle 119"/>
            <p:cNvSpPr/>
            <p:nvPr/>
          </p:nvSpPr>
          <p:spPr>
            <a:xfrm>
              <a:off x="0" y="6"/>
              <a:ext cx="132496"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59" name="Rectangle 120"/>
            <p:cNvSpPr/>
            <p:nvPr/>
          </p:nvSpPr>
          <p:spPr>
            <a:xfrm>
              <a:off x="197579" y="0"/>
              <a:ext cx="132496" cy="124783"/>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60" name="Rectangle 121"/>
            <p:cNvSpPr/>
            <p:nvPr/>
          </p:nvSpPr>
          <p:spPr>
            <a:xfrm>
              <a:off x="392143" y="6"/>
              <a:ext cx="132497"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61" name="Straight Connector 122"/>
            <p:cNvSpPr/>
            <p:nvPr/>
          </p:nvSpPr>
          <p:spPr>
            <a:xfrm>
              <a:off x="132497" y="62398"/>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567" name="Group 146"/>
          <p:cNvGrpSpPr/>
          <p:nvPr/>
        </p:nvGrpSpPr>
        <p:grpSpPr>
          <a:xfrm>
            <a:off x="6719768" y="3733414"/>
            <a:ext cx="524640" cy="114625"/>
            <a:chOff x="0" y="0"/>
            <a:chExt cx="524639" cy="114624"/>
          </a:xfrm>
        </p:grpSpPr>
        <p:sp>
          <p:nvSpPr>
            <p:cNvPr id="563" name="Rectangle 147"/>
            <p:cNvSpPr/>
            <p:nvPr/>
          </p:nvSpPr>
          <p:spPr>
            <a:xfrm>
              <a:off x="0" y="6"/>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64" name="Rectangle 148"/>
            <p:cNvSpPr/>
            <p:nvPr/>
          </p:nvSpPr>
          <p:spPr>
            <a:xfrm>
              <a:off x="197579" y="0"/>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65" name="Rectangle 149"/>
            <p:cNvSpPr/>
            <p:nvPr/>
          </p:nvSpPr>
          <p:spPr>
            <a:xfrm>
              <a:off x="392143" y="6"/>
              <a:ext cx="132497"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566" name="Straight Connector 150"/>
            <p:cNvSpPr/>
            <p:nvPr/>
          </p:nvSpPr>
          <p:spPr>
            <a:xfrm>
              <a:off x="132497" y="5731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568"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sz="3800">
                <a:solidFill>
                  <a:srgbClr val="FFFFFF"/>
                </a:solidFill>
                <a:latin typeface="Arial"/>
                <a:ea typeface="Arial"/>
                <a:cs typeface="Arial"/>
                <a:sym typeface="Arial"/>
              </a:defRPr>
            </a:lvl1pPr>
          </a:lstStyle>
          <a:p>
            <a:pPr/>
            <a:r>
              <a:t>Smart Contract Execution - Endorsement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TextBox 9"/>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Rounded Rectangle 137"/>
          <p:cNvSpPr/>
          <p:nvPr/>
        </p:nvSpPr>
        <p:spPr>
          <a:xfrm>
            <a:off x="2281210" y="2454405"/>
            <a:ext cx="5736774" cy="4731551"/>
          </a:xfrm>
          <a:prstGeom prst="roundRect">
            <a:avLst>
              <a:gd name="adj" fmla="val 16667"/>
            </a:avLst>
          </a:prstGeom>
          <a:solidFill>
            <a:srgbClr val="CCE0FF"/>
          </a:solidFill>
          <a:ln w="12700">
            <a:miter lim="400000"/>
          </a:ln>
        </p:spPr>
        <p:txBody>
          <a:bodyPr lIns="65023" tIns="65023" rIns="65023" bIns="65023" anchor="ctr"/>
          <a:lstStyle/>
          <a:p>
            <a:pPr defTabSz="866986">
              <a:defRPr sz="2400">
                <a:solidFill>
                  <a:srgbClr val="FFFFFF"/>
                </a:solidFill>
                <a:latin typeface="Arial"/>
                <a:ea typeface="Arial"/>
                <a:cs typeface="Arial"/>
                <a:sym typeface="Arial"/>
              </a:defRPr>
            </a:pPr>
          </a:p>
        </p:txBody>
      </p:sp>
      <p:sp>
        <p:nvSpPr>
          <p:cNvPr id="577" name="TextBox 18"/>
          <p:cNvSpPr txBox="1"/>
          <p:nvPr/>
        </p:nvSpPr>
        <p:spPr>
          <a:xfrm>
            <a:off x="8029108" y="2454407"/>
            <a:ext cx="4975693" cy="296487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866986">
              <a:defRPr sz="2400">
                <a:solidFill>
                  <a:srgbClr val="FF0000"/>
                </a:solidFill>
                <a:latin typeface="Arial"/>
                <a:ea typeface="Arial"/>
                <a:cs typeface="Arial"/>
                <a:sym typeface="Arial"/>
              </a:defRPr>
            </a:pPr>
            <a:r>
              <a:t>Responses submitted for ordering</a:t>
            </a:r>
          </a:p>
          <a:p>
            <a:pPr marL="633046" indent="-633046" algn="l" defTabSz="866986">
              <a:buSzPct val="100000"/>
              <a:buAutoNum type="arabicPeriod" startAt="1"/>
              <a:defRPr sz="2400">
                <a:solidFill>
                  <a:srgbClr val="000000"/>
                </a:solidFill>
                <a:latin typeface="Arial"/>
                <a:ea typeface="Arial"/>
                <a:cs typeface="Arial"/>
                <a:sym typeface="Arial"/>
              </a:defRPr>
            </a:pPr>
          </a:p>
          <a:p>
            <a:pPr marL="6020" indent="219404" algn="l" defTabSz="866986">
              <a:defRPr sz="2400">
                <a:solidFill>
                  <a:srgbClr val="000000"/>
                </a:solidFill>
                <a:latin typeface="Arial"/>
                <a:ea typeface="Arial"/>
                <a:cs typeface="Arial"/>
                <a:sym typeface="Arial"/>
              </a:defRPr>
            </a:pPr>
            <a:r>
              <a:t>Application submits responses as a transaction to be ordered. </a:t>
            </a:r>
          </a:p>
          <a:p>
            <a:pPr marL="6020" indent="219404" algn="l" defTabSz="866986">
              <a:defRPr sz="2400">
                <a:solidFill>
                  <a:srgbClr val="000000"/>
                </a:solidFill>
                <a:latin typeface="Arial"/>
                <a:ea typeface="Arial"/>
                <a:cs typeface="Arial"/>
                <a:sym typeface="Arial"/>
              </a:defRPr>
            </a:pPr>
          </a:p>
          <a:p>
            <a:pPr marL="6020" indent="219404" algn="l" defTabSz="866986">
              <a:defRPr sz="2400">
                <a:solidFill>
                  <a:srgbClr val="000000"/>
                </a:solidFill>
                <a:latin typeface="Arial"/>
                <a:ea typeface="Arial"/>
                <a:cs typeface="Arial"/>
                <a:sym typeface="Arial"/>
              </a:defRPr>
            </a:pPr>
            <a:r>
              <a:t>Ordering happens across the fabric in parallel with transactions submitted by other applications </a:t>
            </a:r>
          </a:p>
        </p:txBody>
      </p:sp>
      <p:sp>
        <p:nvSpPr>
          <p:cNvPr id="578" name="Elbow Connector 10"/>
          <p:cNvSpPr/>
          <p:nvPr/>
        </p:nvSpPr>
        <p:spPr>
          <a:xfrm>
            <a:off x="1339103" y="4713964"/>
            <a:ext cx="3920271" cy="830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518" y="0"/>
                </a:lnTo>
                <a:lnTo>
                  <a:pt x="4518" y="21600"/>
                </a:lnTo>
                <a:lnTo>
                  <a:pt x="21600" y="21600"/>
                </a:lnTo>
              </a:path>
            </a:pathLst>
          </a:custGeom>
          <a:ln w="25400">
            <a:solidFill>
              <a:srgbClr val="FF0000"/>
            </a:solidFill>
            <a:prstDash val="sysDash"/>
            <a:tailEnd type="triangle"/>
          </a:ln>
        </p:spPr>
        <p:txBody>
          <a:bodyPr lIns="65023" tIns="65023" rIns="65023" bIns="65023" anchor="ctr"/>
          <a:lstStyle/>
          <a:p>
            <a:pPr algn="l" defTabSz="866986">
              <a:defRPr sz="3400">
                <a:solidFill>
                  <a:srgbClr val="000000"/>
                </a:solidFill>
                <a:latin typeface="Arial"/>
                <a:ea typeface="Arial"/>
                <a:cs typeface="Arial"/>
                <a:sym typeface="Arial"/>
              </a:defRPr>
            </a:pPr>
          </a:p>
        </p:txBody>
      </p:sp>
      <p:sp>
        <p:nvSpPr>
          <p:cNvPr id="579" name="TextBox 205"/>
          <p:cNvSpPr txBox="1"/>
          <p:nvPr/>
        </p:nvSpPr>
        <p:spPr>
          <a:xfrm>
            <a:off x="5419696" y="8157093"/>
            <a:ext cx="2200647" cy="7813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2200">
                <a:solidFill>
                  <a:srgbClr val="FF0000"/>
                </a:solidFill>
                <a:latin typeface="Arial"/>
                <a:ea typeface="Arial"/>
                <a:cs typeface="Arial"/>
                <a:sym typeface="Arial"/>
              </a:defRPr>
            </a:lvl1pPr>
          </a:lstStyle>
          <a:p>
            <a:pPr/>
            <a:r>
              <a:t>(other applications)</a:t>
            </a:r>
          </a:p>
        </p:txBody>
      </p:sp>
      <p:grpSp>
        <p:nvGrpSpPr>
          <p:cNvPr id="584" name="Group 26"/>
          <p:cNvGrpSpPr/>
          <p:nvPr/>
        </p:nvGrpSpPr>
        <p:grpSpPr>
          <a:xfrm>
            <a:off x="6181231" y="6942660"/>
            <a:ext cx="652384" cy="1213670"/>
            <a:chOff x="0" y="0"/>
            <a:chExt cx="652383" cy="1213668"/>
          </a:xfrm>
        </p:grpSpPr>
        <p:sp>
          <p:nvSpPr>
            <p:cNvPr id="580" name="Straight Arrow Connector 33"/>
            <p:cNvSpPr/>
            <p:nvPr/>
          </p:nvSpPr>
          <p:spPr>
            <a:xfrm flipV="1">
              <a:off x="-1" y="0"/>
              <a:ext cx="2" cy="1205049"/>
            </a:xfrm>
            <a:prstGeom prst="line">
              <a:avLst/>
            </a:prstGeom>
            <a:noFill/>
            <a:ln w="25400" cap="flat">
              <a:solidFill>
                <a:srgbClr val="FF0000"/>
              </a:solidFill>
              <a:prstDash val="sysDash"/>
              <a:round/>
              <a:tailEnd type="triangle" w="med" len="me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581" name="Straight Arrow Connector 206"/>
            <p:cNvSpPr/>
            <p:nvPr/>
          </p:nvSpPr>
          <p:spPr>
            <a:xfrm flipV="1">
              <a:off x="210020" y="179289"/>
              <a:ext cx="6726" cy="1034381"/>
            </a:xfrm>
            <a:prstGeom prst="line">
              <a:avLst/>
            </a:prstGeom>
            <a:noFill/>
            <a:ln w="25400" cap="flat">
              <a:solidFill>
                <a:srgbClr val="FF0000"/>
              </a:solidFill>
              <a:prstDash val="sysDash"/>
              <a:round/>
              <a:tailEnd type="triangle" w="med" len="me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582" name="Straight Arrow Connector 207"/>
            <p:cNvSpPr/>
            <p:nvPr/>
          </p:nvSpPr>
          <p:spPr>
            <a:xfrm flipH="1" flipV="1">
              <a:off x="433494" y="358578"/>
              <a:ext cx="2386" cy="846471"/>
            </a:xfrm>
            <a:prstGeom prst="line">
              <a:avLst/>
            </a:prstGeom>
            <a:noFill/>
            <a:ln w="25400" cap="flat">
              <a:solidFill>
                <a:srgbClr val="FF0000"/>
              </a:solidFill>
              <a:prstDash val="sysDash"/>
              <a:round/>
              <a:tailEnd type="triangle" w="med" len="me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583" name="Straight Arrow Connector 208"/>
            <p:cNvSpPr/>
            <p:nvPr/>
          </p:nvSpPr>
          <p:spPr>
            <a:xfrm flipH="1" flipV="1">
              <a:off x="650242" y="537865"/>
              <a:ext cx="2142" cy="675804"/>
            </a:xfrm>
            <a:prstGeom prst="line">
              <a:avLst/>
            </a:prstGeom>
            <a:noFill/>
            <a:ln w="25400" cap="flat">
              <a:solidFill>
                <a:srgbClr val="FF0000"/>
              </a:solidFill>
              <a:prstDash val="sysDash"/>
              <a:round/>
              <a:tailEnd type="triangle" w="med" len="me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585" name="TextBox 135"/>
          <p:cNvSpPr txBox="1"/>
          <p:nvPr/>
        </p:nvSpPr>
        <p:spPr>
          <a:xfrm>
            <a:off x="8372363" y="5923171"/>
            <a:ext cx="498522" cy="32743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866986">
              <a:defRPr sz="1400">
                <a:solidFill>
                  <a:srgbClr val="000000"/>
                </a:solidFill>
                <a:latin typeface="Arial"/>
                <a:ea typeface="Arial"/>
                <a:cs typeface="Arial"/>
                <a:sym typeface="Arial"/>
              </a:defRPr>
            </a:lvl1pPr>
          </a:lstStyle>
          <a:p>
            <a:pPr/>
            <a:r>
              <a:t>Key:</a:t>
            </a:r>
          </a:p>
        </p:txBody>
      </p:sp>
      <p:sp>
        <p:nvSpPr>
          <p:cNvPr id="586" name="TextBox 168"/>
          <p:cNvSpPr txBox="1"/>
          <p:nvPr/>
        </p:nvSpPr>
        <p:spPr>
          <a:xfrm>
            <a:off x="3639573" y="7167542"/>
            <a:ext cx="3196183" cy="7813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866986">
              <a:defRPr sz="2200">
                <a:solidFill>
                  <a:srgbClr val="000000"/>
                </a:solidFill>
                <a:latin typeface="Arial"/>
                <a:ea typeface="Arial"/>
                <a:cs typeface="Arial"/>
                <a:sym typeface="Arial"/>
              </a:defRPr>
            </a:lvl1pPr>
          </a:lstStyle>
          <a:p>
            <a:pPr/>
            <a:r>
              <a:t>Hyperledger Fabric Network</a:t>
            </a:r>
          </a:p>
        </p:txBody>
      </p:sp>
      <p:sp>
        <p:nvSpPr>
          <p:cNvPr id="587" name="TextBox 170"/>
          <p:cNvSpPr txBox="1"/>
          <p:nvPr/>
        </p:nvSpPr>
        <p:spPr>
          <a:xfrm>
            <a:off x="5722850" y="6701584"/>
            <a:ext cx="1524063" cy="58060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1600">
                <a:solidFill>
                  <a:srgbClr val="000000"/>
                </a:solidFill>
                <a:latin typeface="Arial"/>
                <a:ea typeface="Arial"/>
                <a:cs typeface="Arial"/>
                <a:sym typeface="Arial"/>
              </a:defRPr>
            </a:lvl1pPr>
          </a:lstStyle>
          <a:p>
            <a:pPr/>
            <a:r>
              <a:t>Ordering-Service</a:t>
            </a:r>
          </a:p>
        </p:txBody>
      </p:sp>
      <p:graphicFrame>
        <p:nvGraphicFramePr>
          <p:cNvPr id="588" name="Table 84"/>
          <p:cNvGraphicFramePr/>
          <p:nvPr/>
        </p:nvGraphicFramePr>
        <p:xfrm>
          <a:off x="8507696" y="6222223"/>
          <a:ext cx="3669858" cy="22076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81194"/>
                <a:gridCol w="543458"/>
                <a:gridCol w="649023"/>
                <a:gridCol w="1183481"/>
              </a:tblGrid>
              <a:tr h="493148">
                <a:tc>
                  <a:txBody>
                    <a:bodyPr/>
                    <a:lstStyle/>
                    <a:p>
                      <a:pPr algn="l" defTabSz="866986">
                        <a:defRPr>
                          <a:solidFill>
                            <a:srgbClr val="000000"/>
                          </a:solidFill>
                        </a:defRPr>
                      </a:pPr>
                      <a:r>
                        <a:rPr sz="1400">
                          <a:latin typeface="Arial"/>
                          <a:ea typeface="Arial"/>
                          <a:cs typeface="Arial"/>
                          <a:sym typeface="Arial"/>
                        </a:rPr>
                        <a:t>Endorser</a:t>
                      </a:r>
                    </a:p>
                  </a:txBody>
                  <a:tcPr marL="45720" marR="45720" marT="45720" marB="45720" anchor="ctr" anchorCtr="0" horzOverflow="overflow">
                    <a:lnL w="12700">
                      <a:solidFill>
                        <a:srgbClr val="000000"/>
                      </a:solidFill>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a:solidFill>
                            <a:srgbClr val="000000"/>
                          </a:solidFill>
                        </a:defRPr>
                      </a:pPr>
                      <a:r>
                        <a:rPr sz="1400">
                          <a:latin typeface="Arial"/>
                          <a:ea typeface="Arial"/>
                          <a:cs typeface="Arial"/>
                          <a:sym typeface="Arial"/>
                        </a:rPr>
                        <a:t>Ledger</a:t>
                      </a:r>
                    </a:p>
                  </a:txBody>
                  <a:tcPr marL="45720" marR="45720" marT="45720" marB="45720" anchor="ctr" anchorCtr="0" horzOverflow="overflow">
                    <a:lnL w="12700">
                      <a:miter lim="400000"/>
                    </a:lnL>
                    <a:lnR w="12700">
                      <a:solidFill>
                        <a:srgbClr val="000000"/>
                      </a:solidFill>
                    </a:lnR>
                    <a:lnT w="12700">
                      <a:solidFill>
                        <a:srgbClr val="000000"/>
                      </a:solidFill>
                    </a:lnT>
                    <a:lnB w="12700">
                      <a:miter lim="400000"/>
                    </a:lnB>
                  </a:tcPr>
                </a:tc>
              </a:tr>
              <a:tr h="504723">
                <a:tc>
                  <a:txBody>
                    <a:bodyPr/>
                    <a:lstStyle/>
                    <a:p>
                      <a:pPr algn="l" defTabSz="866986">
                        <a:defRPr>
                          <a:solidFill>
                            <a:srgbClr val="000000"/>
                          </a:solidFill>
                        </a:defRPr>
                      </a:pPr>
                      <a:r>
                        <a:rPr sz="1400">
                          <a:latin typeface="Arial"/>
                          <a:ea typeface="Arial"/>
                          <a:cs typeface="Arial"/>
                          <a:sym typeface="Arial"/>
                        </a:rPr>
                        <a:t>Committing Peer</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650240">
                        <a:defRPr>
                          <a:solidFill>
                            <a:srgbClr val="000000"/>
                          </a:solidFill>
                        </a:defRPr>
                      </a:pPr>
                      <a:r>
                        <a:rPr sz="1400">
                          <a:latin typeface="Arial"/>
                          <a:ea typeface="Arial"/>
                          <a:cs typeface="Arial"/>
                          <a:sym typeface="Arial"/>
                        </a:rPr>
                        <a:t>Application</a:t>
                      </a: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493148">
                <a:tc>
                  <a:txBody>
                    <a:bodyPr/>
                    <a:lstStyle/>
                    <a:p>
                      <a:pPr algn="l" defTabSz="866986">
                        <a:defRPr>
                          <a:solidFill>
                            <a:srgbClr val="000000"/>
                          </a:solidFill>
                        </a:defRPr>
                      </a:pPr>
                      <a:r>
                        <a:rPr sz="1400">
                          <a:latin typeface="Arial"/>
                          <a:ea typeface="Arial"/>
                          <a:cs typeface="Arial"/>
                          <a:sym typeface="Arial"/>
                        </a:rPr>
                        <a:t>Ordering Node</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707923">
                <a:tc>
                  <a:txBody>
                    <a:bodyPr/>
                    <a:lstStyle/>
                    <a:p>
                      <a:pPr algn="l" defTabSz="866986">
                        <a:defRPr>
                          <a:solidFill>
                            <a:srgbClr val="000000"/>
                          </a:solidFill>
                        </a:defRPr>
                      </a:pPr>
                      <a:r>
                        <a:rPr sz="1400">
                          <a:latin typeface="Arial"/>
                          <a:ea typeface="Arial"/>
                          <a:cs typeface="Arial"/>
                          <a:sym typeface="Arial"/>
                        </a:rPr>
                        <a:t>Smart Contract
(Chaincode)</a:t>
                      </a:r>
                    </a:p>
                  </a:txBody>
                  <a:tcPr marL="45720" marR="45720" marT="45720" marB="45720" anchor="ctr" anchorCtr="0" horzOverflow="overflow">
                    <a:lnL w="12700">
                      <a:solidFill>
                        <a:srgbClr val="000000"/>
                      </a:solidFill>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650240">
                        <a:defRPr>
                          <a:solidFill>
                            <a:srgbClr val="000000"/>
                          </a:solidFill>
                        </a:defRPr>
                      </a:pPr>
                      <a:r>
                        <a:rPr sz="1400">
                          <a:latin typeface="Arial"/>
                          <a:ea typeface="Arial"/>
                          <a:cs typeface="Arial"/>
                          <a:sym typeface="Arial"/>
                        </a:rPr>
                        <a:t>Endorsement Policy</a:t>
                      </a:r>
                    </a:p>
                  </a:txBody>
                  <a:tcPr marL="45720" marR="45720" marT="45720" marB="45720" anchor="ctr" anchorCtr="0" horzOverflow="overflow">
                    <a:lnL w="12700">
                      <a:miter lim="400000"/>
                    </a:lnL>
                    <a:lnR w="12700">
                      <a:solidFill>
                        <a:srgbClr val="000000"/>
                      </a:solidFill>
                    </a:lnR>
                    <a:lnT w="12700">
                      <a:miter lim="400000"/>
                    </a:lnT>
                    <a:lnB w="12700">
                      <a:solidFill>
                        <a:srgbClr val="000000"/>
                      </a:solidFill>
                    </a:lnB>
                  </a:tcPr>
                </a:tc>
              </a:tr>
            </a:tbl>
          </a:graphicData>
        </a:graphic>
      </p:graphicFrame>
      <p:grpSp>
        <p:nvGrpSpPr>
          <p:cNvPr id="604" name="Group 85"/>
          <p:cNvGrpSpPr/>
          <p:nvPr/>
        </p:nvGrpSpPr>
        <p:grpSpPr>
          <a:xfrm>
            <a:off x="9793322" y="6353964"/>
            <a:ext cx="1207125" cy="1982658"/>
            <a:chOff x="0" y="0"/>
            <a:chExt cx="1207124" cy="1982657"/>
          </a:xfrm>
        </p:grpSpPr>
        <p:sp>
          <p:nvSpPr>
            <p:cNvPr id="589" name="Rounded Rectangle 86"/>
            <p:cNvSpPr/>
            <p:nvPr/>
          </p:nvSpPr>
          <p:spPr>
            <a:xfrm>
              <a:off x="1" y="-1"/>
              <a:ext cx="380091" cy="38016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90" name="Rounded Rectangle 87"/>
            <p:cNvSpPr/>
            <p:nvPr/>
          </p:nvSpPr>
          <p:spPr>
            <a:xfrm>
              <a:off x="1308" y="541585"/>
              <a:ext cx="380091" cy="380161"/>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91" name="Rounded Rectangle 88"/>
            <p:cNvSpPr/>
            <p:nvPr/>
          </p:nvSpPr>
          <p:spPr>
            <a:xfrm>
              <a:off x="-1" y="1053930"/>
              <a:ext cx="380092" cy="380161"/>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592" name="Rounded Rectangle 91"/>
            <p:cNvSpPr/>
            <p:nvPr/>
          </p:nvSpPr>
          <p:spPr>
            <a:xfrm>
              <a:off x="-1" y="1602497"/>
              <a:ext cx="380092" cy="380161"/>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596" name="Folded Corner 92"/>
            <p:cNvGrpSpPr/>
            <p:nvPr/>
          </p:nvGrpSpPr>
          <p:grpSpPr>
            <a:xfrm>
              <a:off x="766358" y="1612694"/>
              <a:ext cx="381666" cy="366438"/>
              <a:chOff x="0" y="0"/>
              <a:chExt cx="381664" cy="366437"/>
            </a:xfrm>
          </p:grpSpPr>
          <p:sp>
            <p:nvSpPr>
              <p:cNvPr id="593" name="Shap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144"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594" name="Triangle"/>
              <p:cNvSpPr/>
              <p:nvPr/>
            </p:nvSpPr>
            <p:spPr>
              <a:xfrm>
                <a:off x="320590" y="305362"/>
                <a:ext cx="61075" cy="61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595" name="Lin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44" y="21600"/>
                    </a:moveTo>
                    <a:lnTo>
                      <a:pt x="18835" y="18720"/>
                    </a:lnTo>
                    <a:lnTo>
                      <a:pt x="21600" y="18000"/>
                    </a:lnTo>
                    <a:lnTo>
                      <a:pt x="18144"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grpSp>
        <p:sp>
          <p:nvSpPr>
            <p:cNvPr id="597" name="Straight Connector 93"/>
            <p:cNvSpPr/>
            <p:nvPr/>
          </p:nvSpPr>
          <p:spPr>
            <a:xfrm>
              <a:off x="380090" y="1792577"/>
              <a:ext cx="386269" cy="3338"/>
            </a:xfrm>
            <a:prstGeom prst="line">
              <a:avLst/>
            </a:prstGeom>
            <a:noFill/>
            <a:ln w="3175" cap="flat">
              <a:solidFill>
                <a:srgbClr val="003BC9"/>
              </a:solidFill>
              <a:prstDash val="dash"/>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598" name="Rounded Rectangle 94"/>
            <p:cNvSpPr/>
            <p:nvPr/>
          </p:nvSpPr>
          <p:spPr>
            <a:xfrm>
              <a:off x="754760" y="541585"/>
              <a:ext cx="380091" cy="380161"/>
            </a:xfrm>
            <a:prstGeom prst="roundRect">
              <a:avLst>
                <a:gd name="adj" fmla="val 16667"/>
              </a:avLst>
            </a:prstGeom>
            <a:no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603" name="Group 95"/>
            <p:cNvGrpSpPr/>
            <p:nvPr/>
          </p:nvGrpSpPr>
          <p:grpSpPr>
            <a:xfrm>
              <a:off x="682484" y="88393"/>
              <a:ext cx="524641" cy="133187"/>
              <a:chOff x="0" y="0"/>
              <a:chExt cx="524639" cy="133185"/>
            </a:xfrm>
          </p:grpSpPr>
          <p:sp>
            <p:nvSpPr>
              <p:cNvPr id="599" name="Rectangle 96"/>
              <p:cNvSpPr/>
              <p:nvPr/>
            </p:nvSpPr>
            <p:spPr>
              <a:xfrm>
                <a:off x="0" y="6"/>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00" name="Rectangle 97"/>
              <p:cNvSpPr/>
              <p:nvPr/>
            </p:nvSpPr>
            <p:spPr>
              <a:xfrm>
                <a:off x="197579" y="-1"/>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01" name="Rectangle 99"/>
              <p:cNvSpPr/>
              <p:nvPr/>
            </p:nvSpPr>
            <p:spPr>
              <a:xfrm>
                <a:off x="392143" y="6"/>
                <a:ext cx="132497"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02" name="Straight Connector 102"/>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grpSp>
        <p:nvGrpSpPr>
          <p:cNvPr id="624" name="Group 103"/>
          <p:cNvGrpSpPr/>
          <p:nvPr/>
        </p:nvGrpSpPr>
        <p:grpSpPr>
          <a:xfrm>
            <a:off x="5259373" y="4400731"/>
            <a:ext cx="2431028" cy="2288365"/>
            <a:chOff x="0" y="0"/>
            <a:chExt cx="2431027" cy="2288364"/>
          </a:xfrm>
        </p:grpSpPr>
        <p:sp>
          <p:nvSpPr>
            <p:cNvPr id="605" name="Rounded Rectangle 104"/>
            <p:cNvSpPr/>
            <p:nvPr/>
          </p:nvSpPr>
          <p:spPr>
            <a:xfrm>
              <a:off x="0" y="-1"/>
              <a:ext cx="2431028" cy="2288366"/>
            </a:xfrm>
            <a:prstGeom prst="roundRect">
              <a:avLst>
                <a:gd name="adj" fmla="val 16667"/>
              </a:avLst>
            </a:prstGeom>
            <a:solidFill>
              <a:srgbClr val="99C1FF"/>
            </a:solidFill>
            <a:ln w="12700" cap="flat">
              <a:noFill/>
              <a:miter lim="400000"/>
            </a:ln>
            <a:effectLst/>
          </p:spPr>
          <p:txBody>
            <a:bodyPr wrap="square" lIns="65023" tIns="65023" rIns="65023" bIns="65023" numCol="1" anchor="ctr">
              <a:noAutofit/>
            </a:bodyPr>
            <a:lstStyle/>
            <a:p>
              <a:pPr defTabSz="866986">
                <a:defRPr sz="2400">
                  <a:solidFill>
                    <a:srgbClr val="FFFFFF"/>
                  </a:solidFill>
                  <a:latin typeface="Arial"/>
                  <a:ea typeface="Arial"/>
                  <a:cs typeface="Arial"/>
                  <a:sym typeface="Arial"/>
                </a:defRPr>
              </a:pPr>
            </a:p>
          </p:txBody>
        </p:sp>
        <p:grpSp>
          <p:nvGrpSpPr>
            <p:cNvPr id="608" name="Rounded Rectangle 105"/>
            <p:cNvGrpSpPr/>
            <p:nvPr/>
          </p:nvGrpSpPr>
          <p:grpSpPr>
            <a:xfrm>
              <a:off x="209174" y="1228054"/>
              <a:ext cx="850773" cy="850773"/>
              <a:chOff x="0" y="0"/>
              <a:chExt cx="850771" cy="850771"/>
            </a:xfrm>
          </p:grpSpPr>
          <p:sp>
            <p:nvSpPr>
              <p:cNvPr id="606"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07"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611" name="Rounded Rectangle 106"/>
            <p:cNvGrpSpPr/>
            <p:nvPr/>
          </p:nvGrpSpPr>
          <p:grpSpPr>
            <a:xfrm>
              <a:off x="209174" y="166614"/>
              <a:ext cx="850773" cy="850773"/>
              <a:chOff x="0" y="0"/>
              <a:chExt cx="850771" cy="850771"/>
            </a:xfrm>
          </p:grpSpPr>
          <p:sp>
            <p:nvSpPr>
              <p:cNvPr id="609"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10"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614" name="Rounded Rectangle 107"/>
            <p:cNvGrpSpPr/>
            <p:nvPr/>
          </p:nvGrpSpPr>
          <p:grpSpPr>
            <a:xfrm>
              <a:off x="1365391" y="170547"/>
              <a:ext cx="850773" cy="850773"/>
              <a:chOff x="0" y="0"/>
              <a:chExt cx="850771" cy="850771"/>
            </a:xfrm>
          </p:grpSpPr>
          <p:sp>
            <p:nvSpPr>
              <p:cNvPr id="612"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13"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sp>
          <p:nvSpPr>
            <p:cNvPr id="615" name="Straight Connector 108"/>
            <p:cNvSpPr/>
            <p:nvPr/>
          </p:nvSpPr>
          <p:spPr>
            <a:xfrm>
              <a:off x="1059946" y="592001"/>
              <a:ext cx="305446" cy="393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616" name="Straight Connector 109"/>
            <p:cNvSpPr/>
            <p:nvPr/>
          </p:nvSpPr>
          <p:spPr>
            <a:xfrm>
              <a:off x="1059946" y="1653441"/>
              <a:ext cx="297792" cy="542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617" name="Straight Connector 110"/>
            <p:cNvSpPr/>
            <p:nvPr/>
          </p:nvSpPr>
          <p:spPr>
            <a:xfrm>
              <a:off x="634561" y="1017386"/>
              <a:ext cx="1" cy="21066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618" name="Straight Connector 112"/>
            <p:cNvSpPr/>
            <p:nvPr/>
          </p:nvSpPr>
          <p:spPr>
            <a:xfrm flipH="1">
              <a:off x="1783123" y="1021319"/>
              <a:ext cx="7656" cy="212158"/>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619" name="Straight Connector 115"/>
            <p:cNvSpPr/>
            <p:nvPr/>
          </p:nvSpPr>
          <p:spPr>
            <a:xfrm>
              <a:off x="1025481" y="979909"/>
              <a:ext cx="409737" cy="30550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620" name="Straight Connector 116"/>
            <p:cNvSpPr/>
            <p:nvPr/>
          </p:nvSpPr>
          <p:spPr>
            <a:xfrm flipV="1">
              <a:off x="1025482" y="971474"/>
              <a:ext cx="400053" cy="313944"/>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nvGrpSpPr>
            <p:cNvPr id="623" name="Rounded Rectangle 117"/>
            <p:cNvGrpSpPr/>
            <p:nvPr/>
          </p:nvGrpSpPr>
          <p:grpSpPr>
            <a:xfrm>
              <a:off x="1357737" y="1233476"/>
              <a:ext cx="850773" cy="850773"/>
              <a:chOff x="0" y="0"/>
              <a:chExt cx="850771" cy="850771"/>
            </a:xfrm>
          </p:grpSpPr>
          <p:sp>
            <p:nvSpPr>
              <p:cNvPr id="621"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22"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grpSp>
        <p:nvGrpSpPr>
          <p:cNvPr id="627" name="Rounded Rectangle 118"/>
          <p:cNvGrpSpPr/>
          <p:nvPr/>
        </p:nvGrpSpPr>
        <p:grpSpPr>
          <a:xfrm>
            <a:off x="2991689" y="2781549"/>
            <a:ext cx="850773" cy="850773"/>
            <a:chOff x="0" y="0"/>
            <a:chExt cx="850771" cy="850771"/>
          </a:xfrm>
        </p:grpSpPr>
        <p:sp>
          <p:nvSpPr>
            <p:cNvPr id="625"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626" name="E0"/>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0</a:t>
              </a:r>
            </a:p>
          </p:txBody>
        </p:sp>
      </p:grpSp>
      <p:grpSp>
        <p:nvGrpSpPr>
          <p:cNvPr id="630" name="Rounded Rectangle 119"/>
          <p:cNvGrpSpPr/>
          <p:nvPr/>
        </p:nvGrpSpPr>
        <p:grpSpPr>
          <a:xfrm>
            <a:off x="2991689" y="4237173"/>
            <a:ext cx="850773" cy="850773"/>
            <a:chOff x="0" y="0"/>
            <a:chExt cx="850771" cy="850771"/>
          </a:xfrm>
        </p:grpSpPr>
        <p:sp>
          <p:nvSpPr>
            <p:cNvPr id="628"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629" name="E1"/>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1</a:t>
              </a:r>
            </a:p>
          </p:txBody>
        </p:sp>
      </p:grpSp>
      <p:grpSp>
        <p:nvGrpSpPr>
          <p:cNvPr id="633" name="Rounded Rectangle 120"/>
          <p:cNvGrpSpPr/>
          <p:nvPr/>
        </p:nvGrpSpPr>
        <p:grpSpPr>
          <a:xfrm>
            <a:off x="2991689" y="5692798"/>
            <a:ext cx="850773" cy="850773"/>
            <a:chOff x="0" y="0"/>
            <a:chExt cx="850771" cy="850771"/>
          </a:xfrm>
        </p:grpSpPr>
        <p:sp>
          <p:nvSpPr>
            <p:cNvPr id="631"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632" name="E2"/>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2</a:t>
              </a:r>
            </a:p>
          </p:txBody>
        </p:sp>
      </p:grpSp>
      <p:grpSp>
        <p:nvGrpSpPr>
          <p:cNvPr id="638" name="Folded Corner 121"/>
          <p:cNvGrpSpPr/>
          <p:nvPr/>
        </p:nvGrpSpPr>
        <p:grpSpPr>
          <a:xfrm>
            <a:off x="4472571" y="5734885"/>
            <a:ext cx="498278" cy="509317"/>
            <a:chOff x="0" y="-22868"/>
            <a:chExt cx="498276" cy="509315"/>
          </a:xfrm>
        </p:grpSpPr>
        <p:sp>
          <p:nvSpPr>
            <p:cNvPr id="634" name="Shap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085"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635" name="Triangle"/>
            <p:cNvSpPr/>
            <p:nvPr/>
          </p:nvSpPr>
          <p:spPr>
            <a:xfrm>
              <a:off x="417200" y="405370"/>
              <a:ext cx="81077" cy="81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636" name="Lin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85" y="21600"/>
                  </a:moveTo>
                  <a:lnTo>
                    <a:pt x="18788" y="18720"/>
                  </a:lnTo>
                  <a:lnTo>
                    <a:pt x="21600" y="18000"/>
                  </a:lnTo>
                  <a:lnTo>
                    <a:pt x="18085"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637" name="P"/>
            <p:cNvSpPr txBox="1"/>
            <p:nvPr/>
          </p:nvSpPr>
          <p:spPr>
            <a:xfrm>
              <a:off x="0" y="-22869"/>
              <a:ext cx="498277" cy="451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2200">
                  <a:solidFill>
                    <a:srgbClr val="000000"/>
                  </a:solidFill>
                  <a:latin typeface="Arial"/>
                  <a:ea typeface="Arial"/>
                  <a:cs typeface="Arial"/>
                  <a:sym typeface="Arial"/>
                </a:defRPr>
              </a:lvl1pPr>
            </a:lstStyle>
            <a:p>
              <a:pPr/>
              <a:r>
                <a:t>P</a:t>
              </a:r>
            </a:p>
          </p:txBody>
        </p:sp>
      </p:grpSp>
      <p:grpSp>
        <p:nvGrpSpPr>
          <p:cNvPr id="641" name="Rounded Rectangle 122"/>
          <p:cNvGrpSpPr/>
          <p:nvPr/>
        </p:nvGrpSpPr>
        <p:grpSpPr>
          <a:xfrm>
            <a:off x="6764511" y="2785109"/>
            <a:ext cx="850773" cy="850773"/>
            <a:chOff x="0" y="0"/>
            <a:chExt cx="850771" cy="850771"/>
          </a:xfrm>
        </p:grpSpPr>
        <p:sp>
          <p:nvSpPr>
            <p:cNvPr id="639"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640" name="P4"/>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4</a:t>
              </a:r>
            </a:p>
          </p:txBody>
        </p:sp>
      </p:grpSp>
      <p:grpSp>
        <p:nvGrpSpPr>
          <p:cNvPr id="644" name="Rounded Rectangle 123"/>
          <p:cNvGrpSpPr/>
          <p:nvPr/>
        </p:nvGrpSpPr>
        <p:grpSpPr>
          <a:xfrm>
            <a:off x="4881114" y="2780070"/>
            <a:ext cx="850773" cy="850773"/>
            <a:chOff x="0" y="0"/>
            <a:chExt cx="850771" cy="850771"/>
          </a:xfrm>
        </p:grpSpPr>
        <p:sp>
          <p:nvSpPr>
            <p:cNvPr id="642"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643" name="P3"/>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3</a:t>
              </a:r>
            </a:p>
          </p:txBody>
        </p:sp>
      </p:grpSp>
      <p:grpSp>
        <p:nvGrpSpPr>
          <p:cNvPr id="647" name="Rounded Rectangle 124"/>
          <p:cNvGrpSpPr/>
          <p:nvPr/>
        </p:nvGrpSpPr>
        <p:grpSpPr>
          <a:xfrm>
            <a:off x="3861590" y="3450158"/>
            <a:ext cx="394711" cy="364326"/>
            <a:chOff x="0" y="0"/>
            <a:chExt cx="394709" cy="364325"/>
          </a:xfrm>
        </p:grpSpPr>
        <p:sp>
          <p:nvSpPr>
            <p:cNvPr id="645"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46"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650" name="Rounded Rectangle 125"/>
          <p:cNvGrpSpPr/>
          <p:nvPr/>
        </p:nvGrpSpPr>
        <p:grpSpPr>
          <a:xfrm>
            <a:off x="4147538" y="3546814"/>
            <a:ext cx="358828" cy="364326"/>
            <a:chOff x="0" y="0"/>
            <a:chExt cx="358826" cy="364325"/>
          </a:xfrm>
        </p:grpSpPr>
        <p:sp>
          <p:nvSpPr>
            <p:cNvPr id="648"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49"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653" name="Rounded Rectangle 126"/>
          <p:cNvGrpSpPr/>
          <p:nvPr/>
        </p:nvGrpSpPr>
        <p:grpSpPr>
          <a:xfrm>
            <a:off x="3861590" y="4905783"/>
            <a:ext cx="394711" cy="364326"/>
            <a:chOff x="0" y="0"/>
            <a:chExt cx="394709" cy="364325"/>
          </a:xfrm>
        </p:grpSpPr>
        <p:sp>
          <p:nvSpPr>
            <p:cNvPr id="651"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52"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656" name="Rounded Rectangle 127"/>
          <p:cNvGrpSpPr/>
          <p:nvPr/>
        </p:nvGrpSpPr>
        <p:grpSpPr>
          <a:xfrm>
            <a:off x="4147538" y="5002439"/>
            <a:ext cx="358828" cy="364326"/>
            <a:chOff x="0" y="0"/>
            <a:chExt cx="358826" cy="364325"/>
          </a:xfrm>
        </p:grpSpPr>
        <p:sp>
          <p:nvSpPr>
            <p:cNvPr id="654"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55"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659" name="Rounded Rectangle 128"/>
          <p:cNvGrpSpPr/>
          <p:nvPr/>
        </p:nvGrpSpPr>
        <p:grpSpPr>
          <a:xfrm>
            <a:off x="3861590" y="6361407"/>
            <a:ext cx="394711" cy="364326"/>
            <a:chOff x="0" y="0"/>
            <a:chExt cx="394709" cy="364325"/>
          </a:xfrm>
        </p:grpSpPr>
        <p:sp>
          <p:nvSpPr>
            <p:cNvPr id="657"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58"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662" name="Rounded Rectangle 129"/>
          <p:cNvGrpSpPr/>
          <p:nvPr/>
        </p:nvGrpSpPr>
        <p:grpSpPr>
          <a:xfrm>
            <a:off x="4147538" y="6457042"/>
            <a:ext cx="358828" cy="364326"/>
            <a:chOff x="0" y="0"/>
            <a:chExt cx="358826" cy="364325"/>
          </a:xfrm>
        </p:grpSpPr>
        <p:sp>
          <p:nvSpPr>
            <p:cNvPr id="660"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61"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665" name="Rounded Rectangle 130"/>
          <p:cNvGrpSpPr/>
          <p:nvPr/>
        </p:nvGrpSpPr>
        <p:grpSpPr>
          <a:xfrm>
            <a:off x="5751015" y="3447658"/>
            <a:ext cx="394711" cy="364326"/>
            <a:chOff x="0" y="0"/>
            <a:chExt cx="394709" cy="364325"/>
          </a:xfrm>
        </p:grpSpPr>
        <p:sp>
          <p:nvSpPr>
            <p:cNvPr id="663"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64"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668" name="Rounded Rectangle 142"/>
          <p:cNvGrpSpPr/>
          <p:nvPr/>
        </p:nvGrpSpPr>
        <p:grpSpPr>
          <a:xfrm>
            <a:off x="6036963" y="3544314"/>
            <a:ext cx="358828" cy="364326"/>
            <a:chOff x="0" y="0"/>
            <a:chExt cx="358826" cy="364325"/>
          </a:xfrm>
        </p:grpSpPr>
        <p:sp>
          <p:nvSpPr>
            <p:cNvPr id="666"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67" name="D"/>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D</a:t>
              </a:r>
            </a:p>
          </p:txBody>
        </p:sp>
      </p:grpSp>
      <p:grpSp>
        <p:nvGrpSpPr>
          <p:cNvPr id="674" name="Group 227"/>
          <p:cNvGrpSpPr/>
          <p:nvPr/>
        </p:nvGrpSpPr>
        <p:grpSpPr>
          <a:xfrm>
            <a:off x="-1" y="4100046"/>
            <a:ext cx="1343552" cy="1151236"/>
            <a:chOff x="0" y="0"/>
            <a:chExt cx="1343550" cy="1151234"/>
          </a:xfrm>
        </p:grpSpPr>
        <p:sp>
          <p:nvSpPr>
            <p:cNvPr id="669" name="Rectangle 228"/>
            <p:cNvSpPr txBox="1"/>
            <p:nvPr/>
          </p:nvSpPr>
          <p:spPr>
            <a:xfrm>
              <a:off x="-1" y="358553"/>
              <a:ext cx="1056632"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defTabSz="866986">
                <a:defRPr sz="1400">
                  <a:solidFill>
                    <a:srgbClr val="000000"/>
                  </a:solidFill>
                  <a:latin typeface="Arial"/>
                  <a:ea typeface="Arial"/>
                  <a:cs typeface="Arial"/>
                  <a:sym typeface="Arial"/>
                </a:defRPr>
              </a:pPr>
              <a:r>
                <a:t>Client</a:t>
              </a:r>
            </a:p>
            <a:p>
              <a:pPr defTabSz="866986">
                <a:defRPr sz="1400">
                  <a:solidFill>
                    <a:srgbClr val="000000"/>
                  </a:solidFill>
                  <a:latin typeface="Arial"/>
                  <a:ea typeface="Arial"/>
                  <a:cs typeface="Arial"/>
                  <a:sym typeface="Arial"/>
                </a:defRPr>
              </a:pPr>
              <a:r>
                <a:t>Application</a:t>
              </a:r>
            </a:p>
          </p:txBody>
        </p:sp>
        <p:grpSp>
          <p:nvGrpSpPr>
            <p:cNvPr id="672" name="Group 229"/>
            <p:cNvGrpSpPr/>
            <p:nvPr/>
          </p:nvGrpSpPr>
          <p:grpSpPr>
            <a:xfrm>
              <a:off x="132319" y="-1"/>
              <a:ext cx="1211232" cy="1151236"/>
              <a:chOff x="0" y="0"/>
              <a:chExt cx="1211231" cy="1151234"/>
            </a:xfrm>
          </p:grpSpPr>
          <p:sp>
            <p:nvSpPr>
              <p:cNvPr id="670" name="Rounded Rectangle 231"/>
              <p:cNvSpPr/>
              <p:nvPr/>
            </p:nvSpPr>
            <p:spPr>
              <a:xfrm>
                <a:off x="0" y="0"/>
                <a:ext cx="1211232" cy="1151235"/>
              </a:xfrm>
              <a:prstGeom prst="roundRect">
                <a:avLst>
                  <a:gd name="adj" fmla="val 16667"/>
                </a:avLst>
              </a:prstGeom>
              <a:noFill/>
              <a:ln w="25400" cap="flat">
                <a:solidFill>
                  <a:srgbClr val="003BC9"/>
                </a:solidFill>
                <a:prstDash val="solid"/>
                <a:round/>
              </a:ln>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671" name="Straight Connector 232"/>
              <p:cNvSpPr/>
              <p:nvPr/>
            </p:nvSpPr>
            <p:spPr>
              <a:xfrm flipH="1">
                <a:off x="802467" y="0"/>
                <a:ext cx="1" cy="1151235"/>
              </a:xfrm>
              <a:prstGeom prst="line">
                <a:avLst/>
              </a:prstGeom>
              <a:noFill/>
              <a:ln w="381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673" name="TextBox 230"/>
            <p:cNvSpPr txBox="1"/>
            <p:nvPr/>
          </p:nvSpPr>
          <p:spPr>
            <a:xfrm>
              <a:off x="927987" y="303684"/>
              <a:ext cx="384023"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866986">
                <a:defRPr sz="1400">
                  <a:solidFill>
                    <a:srgbClr val="000000"/>
                  </a:solidFill>
                  <a:latin typeface="Arial"/>
                  <a:ea typeface="Arial"/>
                  <a:cs typeface="Arial"/>
                  <a:sym typeface="Arial"/>
                </a:defRPr>
              </a:lvl1pPr>
            </a:lstStyle>
            <a:p>
              <a:pPr/>
              <a:r>
                <a:t>SDK</a:t>
              </a:r>
            </a:p>
          </p:txBody>
        </p:sp>
      </p:grpSp>
      <p:grpSp>
        <p:nvGrpSpPr>
          <p:cNvPr id="679" name="Group 89"/>
          <p:cNvGrpSpPr/>
          <p:nvPr/>
        </p:nvGrpSpPr>
        <p:grpSpPr>
          <a:xfrm>
            <a:off x="2930207" y="3710348"/>
            <a:ext cx="524640" cy="124798"/>
            <a:chOff x="0" y="0"/>
            <a:chExt cx="524639" cy="124796"/>
          </a:xfrm>
        </p:grpSpPr>
        <p:sp>
          <p:nvSpPr>
            <p:cNvPr id="675" name="Rectangle 90"/>
            <p:cNvSpPr/>
            <p:nvPr/>
          </p:nvSpPr>
          <p:spPr>
            <a:xfrm>
              <a:off x="0" y="6"/>
              <a:ext cx="132496"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76" name="Rectangle 98"/>
            <p:cNvSpPr/>
            <p:nvPr/>
          </p:nvSpPr>
          <p:spPr>
            <a:xfrm>
              <a:off x="197579" y="-1"/>
              <a:ext cx="132496" cy="124792"/>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77" name="Rectangle 100"/>
            <p:cNvSpPr/>
            <p:nvPr/>
          </p:nvSpPr>
          <p:spPr>
            <a:xfrm>
              <a:off x="392143" y="6"/>
              <a:ext cx="132497"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78" name="Straight Connector 101"/>
            <p:cNvSpPr/>
            <p:nvPr/>
          </p:nvSpPr>
          <p:spPr>
            <a:xfrm>
              <a:off x="132497" y="62401"/>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684" name="Group 111"/>
          <p:cNvGrpSpPr/>
          <p:nvPr/>
        </p:nvGrpSpPr>
        <p:grpSpPr>
          <a:xfrm>
            <a:off x="2936655" y="5184072"/>
            <a:ext cx="524640" cy="133186"/>
            <a:chOff x="0" y="0"/>
            <a:chExt cx="524639" cy="133185"/>
          </a:xfrm>
        </p:grpSpPr>
        <p:sp>
          <p:nvSpPr>
            <p:cNvPr id="680" name="Rectangle 113"/>
            <p:cNvSpPr/>
            <p:nvPr/>
          </p:nvSpPr>
          <p:spPr>
            <a:xfrm>
              <a:off x="0" y="6"/>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1" name="Rectangle 114"/>
            <p:cNvSpPr/>
            <p:nvPr/>
          </p:nvSpPr>
          <p:spPr>
            <a:xfrm>
              <a:off x="197579" y="-1"/>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2" name="Rectangle 131"/>
            <p:cNvSpPr/>
            <p:nvPr/>
          </p:nvSpPr>
          <p:spPr>
            <a:xfrm>
              <a:off x="392143" y="6"/>
              <a:ext cx="132497"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3" name="Straight Connector 132"/>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689" name="Group 133"/>
          <p:cNvGrpSpPr/>
          <p:nvPr/>
        </p:nvGrpSpPr>
        <p:grpSpPr>
          <a:xfrm>
            <a:off x="2941610" y="6639205"/>
            <a:ext cx="524641" cy="133184"/>
            <a:chOff x="0" y="0"/>
            <a:chExt cx="524639" cy="133183"/>
          </a:xfrm>
        </p:grpSpPr>
        <p:sp>
          <p:nvSpPr>
            <p:cNvPr id="685" name="Rectangle 134"/>
            <p:cNvSpPr/>
            <p:nvPr/>
          </p:nvSpPr>
          <p:spPr>
            <a:xfrm>
              <a:off x="0" y="6"/>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6" name="Rectangle 136"/>
            <p:cNvSpPr/>
            <p:nvPr/>
          </p:nvSpPr>
          <p:spPr>
            <a:xfrm>
              <a:off x="197579" y="-1"/>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7" name="Rectangle 138"/>
            <p:cNvSpPr/>
            <p:nvPr/>
          </p:nvSpPr>
          <p:spPr>
            <a:xfrm>
              <a:off x="392143" y="6"/>
              <a:ext cx="132497"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88" name="Straight Connector 139"/>
            <p:cNvSpPr/>
            <p:nvPr/>
          </p:nvSpPr>
          <p:spPr>
            <a:xfrm>
              <a:off x="132497" y="6659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694" name="Group 140"/>
          <p:cNvGrpSpPr/>
          <p:nvPr/>
        </p:nvGrpSpPr>
        <p:grpSpPr>
          <a:xfrm>
            <a:off x="4831764" y="3710348"/>
            <a:ext cx="524640" cy="124791"/>
            <a:chOff x="0" y="0"/>
            <a:chExt cx="524639" cy="124789"/>
          </a:xfrm>
        </p:grpSpPr>
        <p:sp>
          <p:nvSpPr>
            <p:cNvPr id="690" name="Rectangle 141"/>
            <p:cNvSpPr/>
            <p:nvPr/>
          </p:nvSpPr>
          <p:spPr>
            <a:xfrm>
              <a:off x="0" y="6"/>
              <a:ext cx="132496"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1" name="Rectangle 143"/>
            <p:cNvSpPr/>
            <p:nvPr/>
          </p:nvSpPr>
          <p:spPr>
            <a:xfrm>
              <a:off x="197579" y="0"/>
              <a:ext cx="132496" cy="124783"/>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2" name="Rectangle 144"/>
            <p:cNvSpPr/>
            <p:nvPr/>
          </p:nvSpPr>
          <p:spPr>
            <a:xfrm>
              <a:off x="392143" y="6"/>
              <a:ext cx="132497"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3" name="Straight Connector 145"/>
            <p:cNvSpPr/>
            <p:nvPr/>
          </p:nvSpPr>
          <p:spPr>
            <a:xfrm>
              <a:off x="132497" y="62398"/>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699" name="Group 146"/>
          <p:cNvGrpSpPr/>
          <p:nvPr/>
        </p:nvGrpSpPr>
        <p:grpSpPr>
          <a:xfrm>
            <a:off x="6719768" y="3733414"/>
            <a:ext cx="524640" cy="114625"/>
            <a:chOff x="0" y="0"/>
            <a:chExt cx="524639" cy="114624"/>
          </a:xfrm>
        </p:grpSpPr>
        <p:sp>
          <p:nvSpPr>
            <p:cNvPr id="695" name="Rectangle 147"/>
            <p:cNvSpPr/>
            <p:nvPr/>
          </p:nvSpPr>
          <p:spPr>
            <a:xfrm>
              <a:off x="0" y="6"/>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6" name="Rectangle 152"/>
            <p:cNvSpPr/>
            <p:nvPr/>
          </p:nvSpPr>
          <p:spPr>
            <a:xfrm>
              <a:off x="197579" y="0"/>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7" name="Rectangle 153"/>
            <p:cNvSpPr/>
            <p:nvPr/>
          </p:nvSpPr>
          <p:spPr>
            <a:xfrm>
              <a:off x="392143" y="6"/>
              <a:ext cx="132497"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698" name="Straight Connector 154"/>
            <p:cNvSpPr/>
            <p:nvPr/>
          </p:nvSpPr>
          <p:spPr>
            <a:xfrm>
              <a:off x="132497" y="5731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700"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sz="3800">
                <a:solidFill>
                  <a:srgbClr val="FFFFFF"/>
                </a:solidFill>
                <a:latin typeface="Arial"/>
                <a:ea typeface="Arial"/>
                <a:cs typeface="Arial"/>
                <a:sym typeface="Arial"/>
              </a:defRPr>
            </a:lvl1pPr>
          </a:lstStyle>
          <a:p>
            <a:pPr/>
            <a:r>
              <a:t>Smart Contract Execution - Ordering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TextBox 9"/>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5" name="Rounded Rectangle 137"/>
          <p:cNvSpPr/>
          <p:nvPr/>
        </p:nvSpPr>
        <p:spPr>
          <a:xfrm>
            <a:off x="2281210" y="2454405"/>
            <a:ext cx="5736774" cy="4731551"/>
          </a:xfrm>
          <a:prstGeom prst="roundRect">
            <a:avLst>
              <a:gd name="adj" fmla="val 16667"/>
            </a:avLst>
          </a:prstGeom>
          <a:solidFill>
            <a:srgbClr val="CCE0FF"/>
          </a:solidFill>
          <a:ln w="12700">
            <a:miter lim="400000"/>
          </a:ln>
        </p:spPr>
        <p:txBody>
          <a:bodyPr lIns="65023" tIns="65023" rIns="65023" bIns="65023" anchor="ctr"/>
          <a:lstStyle/>
          <a:p>
            <a:pPr defTabSz="866986">
              <a:defRPr sz="2400">
                <a:solidFill>
                  <a:srgbClr val="FFFFFF"/>
                </a:solidFill>
                <a:latin typeface="Arial"/>
                <a:ea typeface="Arial"/>
                <a:cs typeface="Arial"/>
                <a:sym typeface="Arial"/>
              </a:defRPr>
            </a:pPr>
          </a:p>
        </p:txBody>
      </p:sp>
      <p:sp>
        <p:nvSpPr>
          <p:cNvPr id="706" name="TextBox 164"/>
          <p:cNvSpPr txBox="1"/>
          <p:nvPr/>
        </p:nvSpPr>
        <p:spPr>
          <a:xfrm>
            <a:off x="3639573" y="7167542"/>
            <a:ext cx="3196183" cy="78130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866986">
              <a:defRPr sz="2200">
                <a:solidFill>
                  <a:srgbClr val="000000"/>
                </a:solidFill>
                <a:latin typeface="Arial"/>
                <a:ea typeface="Arial"/>
                <a:cs typeface="Arial"/>
                <a:sym typeface="Arial"/>
              </a:defRPr>
            </a:lvl1pPr>
          </a:lstStyle>
          <a:p>
            <a:pPr/>
            <a:r>
              <a:t>Hyperledger Fabric Network</a:t>
            </a:r>
          </a:p>
        </p:txBody>
      </p:sp>
      <p:sp>
        <p:nvSpPr>
          <p:cNvPr id="707" name="TextBox 165"/>
          <p:cNvSpPr txBox="1"/>
          <p:nvPr/>
        </p:nvSpPr>
        <p:spPr>
          <a:xfrm>
            <a:off x="5722850" y="6701584"/>
            <a:ext cx="1524063" cy="58060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1600">
                <a:solidFill>
                  <a:srgbClr val="000000"/>
                </a:solidFill>
                <a:latin typeface="Arial"/>
                <a:ea typeface="Arial"/>
                <a:cs typeface="Arial"/>
                <a:sym typeface="Arial"/>
              </a:defRPr>
            </a:lvl1pPr>
          </a:lstStyle>
          <a:p>
            <a:pPr/>
            <a:r>
              <a:t>Ordering-Service</a:t>
            </a:r>
          </a:p>
        </p:txBody>
      </p:sp>
      <p:sp>
        <p:nvSpPr>
          <p:cNvPr id="708" name="TextBox 18"/>
          <p:cNvSpPr txBox="1"/>
          <p:nvPr/>
        </p:nvSpPr>
        <p:spPr>
          <a:xfrm>
            <a:off x="8027448" y="2454407"/>
            <a:ext cx="4977353" cy="275063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866986">
              <a:defRPr sz="2000">
                <a:solidFill>
                  <a:srgbClr val="FF0000"/>
                </a:solidFill>
                <a:latin typeface="Arial"/>
                <a:ea typeface="Arial"/>
                <a:cs typeface="Arial"/>
                <a:sym typeface="Arial"/>
              </a:defRPr>
            </a:pPr>
            <a:r>
              <a:t>Orderer delivers to committing peers</a:t>
            </a:r>
          </a:p>
          <a:p>
            <a:pPr marL="633046" indent="-633046" algn="l" defTabSz="866986">
              <a:buSzPct val="100000"/>
              <a:buAutoNum type="arabicPeriod" startAt="1"/>
              <a:defRPr sz="2000">
                <a:solidFill>
                  <a:srgbClr val="000000"/>
                </a:solidFill>
                <a:latin typeface="Arial"/>
                <a:ea typeface="Arial"/>
                <a:cs typeface="Arial"/>
                <a:sym typeface="Arial"/>
              </a:defRPr>
            </a:pPr>
          </a:p>
          <a:p>
            <a:pPr marL="6020" indent="219404" algn="l" defTabSz="866986">
              <a:defRPr sz="2000">
                <a:solidFill>
                  <a:srgbClr val="000000"/>
                </a:solidFill>
                <a:latin typeface="Arial"/>
                <a:ea typeface="Arial"/>
                <a:cs typeface="Arial"/>
                <a:sym typeface="Arial"/>
              </a:defRPr>
            </a:pPr>
            <a:r>
              <a:t>Ordering service collects transactions into proposed blocks for distribution to committing peers.  Peers can deliver to other peers in a hierarchy (not shown)</a:t>
            </a:r>
          </a:p>
          <a:p>
            <a:pPr marL="6020" indent="219404" algn="l" defTabSz="866986">
              <a:defRPr sz="2000">
                <a:solidFill>
                  <a:srgbClr val="000000"/>
                </a:solidFill>
                <a:latin typeface="Arial"/>
                <a:ea typeface="Arial"/>
                <a:cs typeface="Arial"/>
                <a:sym typeface="Arial"/>
              </a:defRPr>
            </a:pPr>
          </a:p>
          <a:p>
            <a:pPr marL="601174" indent="-196362" algn="l" defTabSz="866986">
              <a:buSzPct val="100000"/>
              <a:buFont typeface="Arial"/>
              <a:buChar char="•"/>
              <a:defRPr sz="2000">
                <a:solidFill>
                  <a:srgbClr val="000000"/>
                </a:solidFill>
                <a:latin typeface="Arial"/>
                <a:ea typeface="Arial"/>
                <a:cs typeface="Arial"/>
                <a:sym typeface="Arial"/>
              </a:defRPr>
            </a:pPr>
            <a:r>
              <a:t>Kafka (Crash fault tolerance)</a:t>
            </a:r>
          </a:p>
        </p:txBody>
      </p:sp>
      <p:sp>
        <p:nvSpPr>
          <p:cNvPr id="709" name="Straight Arrow Connector 12"/>
          <p:cNvSpPr/>
          <p:nvPr/>
        </p:nvSpPr>
        <p:spPr>
          <a:xfrm flipH="1">
            <a:off x="3842461" y="4526293"/>
            <a:ext cx="1351947" cy="1591893"/>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0" name="Straight Arrow Connector 92"/>
          <p:cNvSpPr/>
          <p:nvPr/>
        </p:nvSpPr>
        <p:spPr>
          <a:xfrm flipH="1">
            <a:off x="3842461" y="4503304"/>
            <a:ext cx="1342425" cy="159256"/>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1" name="Oval 123"/>
          <p:cNvSpPr/>
          <p:nvPr/>
        </p:nvSpPr>
        <p:spPr>
          <a:xfrm flipH="1">
            <a:off x="5184884" y="4470792"/>
            <a:ext cx="65025" cy="65025"/>
          </a:xfrm>
          <a:prstGeom prst="ellipse">
            <a:avLst/>
          </a:prstGeom>
          <a:solidFill>
            <a:srgbClr val="B4CAE5"/>
          </a:solidFill>
          <a:ln w="12700">
            <a:miter lim="400000"/>
          </a:ln>
        </p:spPr>
        <p:txBody>
          <a:bodyPr lIns="65023" tIns="65023" rIns="65023" bIns="65023" anchor="ctr"/>
          <a:lstStyle/>
          <a:p>
            <a:pPr defTabSz="866986">
              <a:defRPr sz="3400">
                <a:solidFill>
                  <a:srgbClr val="FFFFFF"/>
                </a:solidFill>
                <a:latin typeface="Arial"/>
                <a:ea typeface="Arial"/>
                <a:cs typeface="Arial"/>
                <a:sym typeface="Arial"/>
              </a:defRPr>
            </a:pPr>
          </a:p>
        </p:txBody>
      </p:sp>
      <p:sp>
        <p:nvSpPr>
          <p:cNvPr id="712" name="Straight Arrow Connector 87"/>
          <p:cNvSpPr/>
          <p:nvPr/>
        </p:nvSpPr>
        <p:spPr>
          <a:xfrm flipV="1">
            <a:off x="7615283" y="2780071"/>
            <a:ext cx="187192" cy="430425"/>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3" name="Straight Arrow Connector 168"/>
          <p:cNvSpPr/>
          <p:nvPr/>
        </p:nvSpPr>
        <p:spPr>
          <a:xfrm flipV="1">
            <a:off x="7615283" y="3206936"/>
            <a:ext cx="293596" cy="3560"/>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4" name="Straight Arrow Connector 170"/>
          <p:cNvSpPr/>
          <p:nvPr/>
        </p:nvSpPr>
        <p:spPr>
          <a:xfrm>
            <a:off x="7615283" y="3210496"/>
            <a:ext cx="187192" cy="420347"/>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5" name="Straight Arrow Connector 97"/>
          <p:cNvSpPr/>
          <p:nvPr/>
        </p:nvSpPr>
        <p:spPr>
          <a:xfrm flipV="1">
            <a:off x="5249908" y="3635881"/>
            <a:ext cx="1939991" cy="867424"/>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6" name="Straight Arrow Connector 95"/>
          <p:cNvSpPr/>
          <p:nvPr/>
        </p:nvSpPr>
        <p:spPr>
          <a:xfrm flipH="1" flipV="1">
            <a:off x="3842461" y="3206936"/>
            <a:ext cx="1342426" cy="1296369"/>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sp>
        <p:nvSpPr>
          <p:cNvPr id="717" name="Straight Arrow Connector 96"/>
          <p:cNvSpPr/>
          <p:nvPr/>
        </p:nvSpPr>
        <p:spPr>
          <a:xfrm flipV="1">
            <a:off x="5217396" y="3630842"/>
            <a:ext cx="89106" cy="839951"/>
          </a:xfrm>
          <a:prstGeom prst="line">
            <a:avLst/>
          </a:prstGeom>
          <a:ln w="25400">
            <a:solidFill>
              <a:srgbClr val="FF0000"/>
            </a:solidFill>
            <a:prstDash val="sysDash"/>
            <a:tailEnd type="triangle"/>
          </a:ln>
        </p:spPr>
        <p:txBody>
          <a:bodyPr lIns="65023" tIns="65023" rIns="65023" bIns="65023"/>
          <a:lstStyle/>
          <a:p>
            <a:pPr algn="l" defTabSz="866986">
              <a:defRPr sz="3400">
                <a:solidFill>
                  <a:srgbClr val="000000"/>
                </a:solidFill>
                <a:latin typeface="Arial"/>
                <a:ea typeface="Arial"/>
                <a:cs typeface="Arial"/>
                <a:sym typeface="Arial"/>
              </a:defRPr>
            </a:pPr>
          </a:p>
        </p:txBody>
      </p:sp>
      <p:grpSp>
        <p:nvGrpSpPr>
          <p:cNvPr id="737" name="Group 110"/>
          <p:cNvGrpSpPr/>
          <p:nvPr/>
        </p:nvGrpSpPr>
        <p:grpSpPr>
          <a:xfrm>
            <a:off x="5259373" y="4400731"/>
            <a:ext cx="2431028" cy="2288365"/>
            <a:chOff x="0" y="0"/>
            <a:chExt cx="2431027" cy="2288364"/>
          </a:xfrm>
        </p:grpSpPr>
        <p:sp>
          <p:nvSpPr>
            <p:cNvPr id="718" name="Rounded Rectangle 112"/>
            <p:cNvSpPr/>
            <p:nvPr/>
          </p:nvSpPr>
          <p:spPr>
            <a:xfrm>
              <a:off x="0" y="-1"/>
              <a:ext cx="2431028" cy="2288366"/>
            </a:xfrm>
            <a:prstGeom prst="roundRect">
              <a:avLst>
                <a:gd name="adj" fmla="val 16667"/>
              </a:avLst>
            </a:prstGeom>
            <a:solidFill>
              <a:srgbClr val="99C1FF"/>
            </a:solidFill>
            <a:ln w="12700" cap="flat">
              <a:noFill/>
              <a:miter lim="400000"/>
            </a:ln>
            <a:effectLst/>
          </p:spPr>
          <p:txBody>
            <a:bodyPr wrap="square" lIns="65023" tIns="65023" rIns="65023" bIns="65023" numCol="1" anchor="ctr">
              <a:noAutofit/>
            </a:bodyPr>
            <a:lstStyle/>
            <a:p>
              <a:pPr defTabSz="866986">
                <a:defRPr sz="2400">
                  <a:solidFill>
                    <a:srgbClr val="FFFFFF"/>
                  </a:solidFill>
                  <a:latin typeface="Arial"/>
                  <a:ea typeface="Arial"/>
                  <a:cs typeface="Arial"/>
                  <a:sym typeface="Arial"/>
                </a:defRPr>
              </a:pPr>
            </a:p>
          </p:txBody>
        </p:sp>
        <p:grpSp>
          <p:nvGrpSpPr>
            <p:cNvPr id="721" name="Rounded Rectangle 115"/>
            <p:cNvGrpSpPr/>
            <p:nvPr/>
          </p:nvGrpSpPr>
          <p:grpSpPr>
            <a:xfrm>
              <a:off x="209174" y="1228054"/>
              <a:ext cx="850773" cy="850773"/>
              <a:chOff x="0" y="0"/>
              <a:chExt cx="850771" cy="850771"/>
            </a:xfrm>
          </p:grpSpPr>
          <p:sp>
            <p:nvSpPr>
              <p:cNvPr id="719"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20"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724" name="Rounded Rectangle 116"/>
            <p:cNvGrpSpPr/>
            <p:nvPr/>
          </p:nvGrpSpPr>
          <p:grpSpPr>
            <a:xfrm>
              <a:off x="209174" y="166614"/>
              <a:ext cx="850773" cy="850773"/>
              <a:chOff x="0" y="0"/>
              <a:chExt cx="850771" cy="850771"/>
            </a:xfrm>
          </p:grpSpPr>
          <p:sp>
            <p:nvSpPr>
              <p:cNvPr id="722"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23"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nvGrpSpPr>
            <p:cNvPr id="727" name="Rounded Rectangle 117"/>
            <p:cNvGrpSpPr/>
            <p:nvPr/>
          </p:nvGrpSpPr>
          <p:grpSpPr>
            <a:xfrm>
              <a:off x="1365391" y="170547"/>
              <a:ext cx="850773" cy="850773"/>
              <a:chOff x="0" y="0"/>
              <a:chExt cx="850771" cy="850771"/>
            </a:xfrm>
          </p:grpSpPr>
          <p:sp>
            <p:nvSpPr>
              <p:cNvPr id="725"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26"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sp>
          <p:nvSpPr>
            <p:cNvPr id="728" name="Straight Connector 118"/>
            <p:cNvSpPr/>
            <p:nvPr/>
          </p:nvSpPr>
          <p:spPr>
            <a:xfrm>
              <a:off x="1059946" y="592001"/>
              <a:ext cx="305446" cy="393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29" name="Straight Connector 119"/>
            <p:cNvSpPr/>
            <p:nvPr/>
          </p:nvSpPr>
          <p:spPr>
            <a:xfrm>
              <a:off x="1059946" y="1653441"/>
              <a:ext cx="297792" cy="5423"/>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30" name="Straight Connector 120"/>
            <p:cNvSpPr/>
            <p:nvPr/>
          </p:nvSpPr>
          <p:spPr>
            <a:xfrm>
              <a:off x="634561" y="1017386"/>
              <a:ext cx="1" cy="21066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31" name="Straight Connector 121"/>
            <p:cNvSpPr/>
            <p:nvPr/>
          </p:nvSpPr>
          <p:spPr>
            <a:xfrm flipH="1">
              <a:off x="1783123" y="1021319"/>
              <a:ext cx="7656" cy="212158"/>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32" name="Straight Connector 122"/>
            <p:cNvSpPr/>
            <p:nvPr/>
          </p:nvSpPr>
          <p:spPr>
            <a:xfrm>
              <a:off x="1025481" y="979909"/>
              <a:ext cx="409737" cy="305509"/>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33" name="Straight Connector 124"/>
            <p:cNvSpPr/>
            <p:nvPr/>
          </p:nvSpPr>
          <p:spPr>
            <a:xfrm flipV="1">
              <a:off x="1025482" y="971474"/>
              <a:ext cx="400053" cy="313944"/>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nvGrpSpPr>
            <p:cNvPr id="736" name="Rounded Rectangle 125"/>
            <p:cNvGrpSpPr/>
            <p:nvPr/>
          </p:nvGrpSpPr>
          <p:grpSpPr>
            <a:xfrm>
              <a:off x="1357737" y="1233476"/>
              <a:ext cx="850773" cy="850773"/>
              <a:chOff x="0" y="0"/>
              <a:chExt cx="850771" cy="850771"/>
            </a:xfrm>
          </p:grpSpPr>
          <p:sp>
            <p:nvSpPr>
              <p:cNvPr id="734" name="Rounded Rectangle"/>
              <p:cNvSpPr/>
              <p:nvPr/>
            </p:nvSpPr>
            <p:spPr>
              <a:xfrm>
                <a:off x="0" y="0"/>
                <a:ext cx="850772" cy="850772"/>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35" name="O"/>
              <p:cNvSpPr txBox="1"/>
              <p:nvPr/>
            </p:nvSpPr>
            <p:spPr>
              <a:xfrm>
                <a:off x="41531" y="52002"/>
                <a:ext cx="767710" cy="746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4400">
                    <a:solidFill>
                      <a:srgbClr val="000000"/>
                    </a:solidFill>
                    <a:latin typeface="Arial"/>
                    <a:ea typeface="Arial"/>
                    <a:cs typeface="Arial"/>
                    <a:sym typeface="Arial"/>
                  </a:defRPr>
                </a:lvl1pPr>
              </a:lstStyle>
              <a:p>
                <a:pPr/>
                <a:r>
                  <a:t>O</a:t>
                </a:r>
              </a:p>
            </p:txBody>
          </p:sp>
        </p:grpSp>
      </p:grpSp>
      <p:grpSp>
        <p:nvGrpSpPr>
          <p:cNvPr id="740" name="Group 14"/>
          <p:cNvGrpSpPr/>
          <p:nvPr/>
        </p:nvGrpSpPr>
        <p:grpSpPr>
          <a:xfrm>
            <a:off x="4985964" y="4134260"/>
            <a:ext cx="424780" cy="1178804"/>
            <a:chOff x="0" y="0"/>
            <a:chExt cx="424779" cy="1178802"/>
          </a:xfrm>
        </p:grpSpPr>
        <p:sp>
          <p:nvSpPr>
            <p:cNvPr id="738" name="Rectangle 141"/>
            <p:cNvSpPr/>
            <p:nvPr/>
          </p:nvSpPr>
          <p:spPr>
            <a:xfrm>
              <a:off x="0" y="144779"/>
              <a:ext cx="424780" cy="445006"/>
            </a:xfrm>
            <a:prstGeom prst="rect">
              <a:avLst/>
            </a:prstGeom>
            <a:solidFill>
              <a:srgbClr val="272727"/>
            </a:solidFill>
            <a:ln w="12700" cap="flat">
              <a:noFill/>
              <a:miter lim="400000"/>
            </a:ln>
            <a:effectLst/>
          </p:spPr>
          <p:txBody>
            <a:bodyPr wrap="square" lIns="65023" tIns="65023" rIns="65023" bIns="65023" numCol="1" anchor="ctr">
              <a:noAutofit/>
            </a:bodyPr>
            <a:lstStyle/>
            <a:p>
              <a:pPr defTabSz="866986">
                <a:defRPr sz="2400">
                  <a:solidFill>
                    <a:srgbClr val="FFFFFF"/>
                  </a:solidFill>
                  <a:latin typeface="Arial"/>
                  <a:ea typeface="Arial"/>
                  <a:cs typeface="Arial"/>
                  <a:sym typeface="Arial"/>
                </a:defRPr>
              </a:pPr>
            </a:p>
          </p:txBody>
        </p:sp>
        <p:sp>
          <p:nvSpPr>
            <p:cNvPr id="739" name="TextBox 143"/>
            <p:cNvSpPr txBox="1"/>
            <p:nvPr/>
          </p:nvSpPr>
          <p:spPr>
            <a:xfrm>
              <a:off x="129214" y="0"/>
              <a:ext cx="184459" cy="11788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defTabSz="866986">
                <a:defRPr sz="7400">
                  <a:solidFill>
                    <a:srgbClr val="FFFFFF"/>
                  </a:solidFill>
                  <a:latin typeface="Arial"/>
                  <a:ea typeface="Arial"/>
                  <a:cs typeface="Arial"/>
                  <a:sym typeface="Arial"/>
                </a:defRPr>
              </a:lvl1pPr>
            </a:lstStyle>
            <a:p>
              <a:pPr/>
              <a:r>
                <a:t>*</a:t>
              </a:r>
            </a:p>
          </p:txBody>
        </p:sp>
      </p:grpSp>
      <p:sp>
        <p:nvSpPr>
          <p:cNvPr id="741" name="TextBox 135"/>
          <p:cNvSpPr txBox="1"/>
          <p:nvPr/>
        </p:nvSpPr>
        <p:spPr>
          <a:xfrm>
            <a:off x="8372363" y="5923171"/>
            <a:ext cx="498522" cy="32743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866986">
              <a:defRPr sz="1400">
                <a:solidFill>
                  <a:srgbClr val="000000"/>
                </a:solidFill>
                <a:latin typeface="Arial"/>
                <a:ea typeface="Arial"/>
                <a:cs typeface="Arial"/>
                <a:sym typeface="Arial"/>
              </a:defRPr>
            </a:lvl1pPr>
          </a:lstStyle>
          <a:p>
            <a:pPr/>
            <a:r>
              <a:t>Key:</a:t>
            </a:r>
          </a:p>
        </p:txBody>
      </p:sp>
      <p:graphicFrame>
        <p:nvGraphicFramePr>
          <p:cNvPr id="742" name="Table 89"/>
          <p:cNvGraphicFramePr/>
          <p:nvPr/>
        </p:nvGraphicFramePr>
        <p:xfrm>
          <a:off x="8507696" y="6222223"/>
          <a:ext cx="3669858" cy="22076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81194"/>
                <a:gridCol w="543458"/>
                <a:gridCol w="649023"/>
                <a:gridCol w="1183481"/>
              </a:tblGrid>
              <a:tr h="493148">
                <a:tc>
                  <a:txBody>
                    <a:bodyPr/>
                    <a:lstStyle/>
                    <a:p>
                      <a:pPr algn="l" defTabSz="866986">
                        <a:defRPr>
                          <a:solidFill>
                            <a:srgbClr val="000000"/>
                          </a:solidFill>
                        </a:defRPr>
                      </a:pPr>
                      <a:r>
                        <a:rPr sz="1400">
                          <a:latin typeface="Arial"/>
                          <a:ea typeface="Arial"/>
                          <a:cs typeface="Arial"/>
                          <a:sym typeface="Arial"/>
                        </a:rPr>
                        <a:t>Endorser</a:t>
                      </a:r>
                    </a:p>
                  </a:txBody>
                  <a:tcPr marL="45720" marR="45720" marT="45720" marB="45720" anchor="ctr" anchorCtr="0" horzOverflow="overflow">
                    <a:lnL w="12700">
                      <a:solidFill>
                        <a:srgbClr val="000000"/>
                      </a:solidFill>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solidFill>
                        <a:srgbClr val="000000"/>
                      </a:solidFill>
                    </a:lnT>
                    <a:lnB w="12700">
                      <a:miter lim="400000"/>
                    </a:lnB>
                  </a:tcPr>
                </a:tc>
                <a:tc>
                  <a:txBody>
                    <a:bodyPr/>
                    <a:lstStyle/>
                    <a:p>
                      <a:pPr algn="l" defTabSz="866986">
                        <a:defRPr>
                          <a:solidFill>
                            <a:srgbClr val="000000"/>
                          </a:solidFill>
                        </a:defRPr>
                      </a:pPr>
                      <a:r>
                        <a:rPr sz="1400">
                          <a:latin typeface="Arial"/>
                          <a:ea typeface="Arial"/>
                          <a:cs typeface="Arial"/>
                          <a:sym typeface="Arial"/>
                        </a:rPr>
                        <a:t>Ledger</a:t>
                      </a:r>
                    </a:p>
                  </a:txBody>
                  <a:tcPr marL="45720" marR="45720" marT="45720" marB="45720" anchor="ctr" anchorCtr="0" horzOverflow="overflow">
                    <a:lnL w="12700">
                      <a:miter lim="400000"/>
                    </a:lnL>
                    <a:lnR w="12700">
                      <a:solidFill>
                        <a:srgbClr val="000000"/>
                      </a:solidFill>
                    </a:lnR>
                    <a:lnT w="12700">
                      <a:solidFill>
                        <a:srgbClr val="000000"/>
                      </a:solidFill>
                    </a:lnT>
                    <a:lnB w="12700">
                      <a:miter lim="400000"/>
                    </a:lnB>
                  </a:tcPr>
                </a:tc>
              </a:tr>
              <a:tr h="504723">
                <a:tc>
                  <a:txBody>
                    <a:bodyPr/>
                    <a:lstStyle/>
                    <a:p>
                      <a:pPr algn="l" defTabSz="866986">
                        <a:defRPr>
                          <a:solidFill>
                            <a:srgbClr val="000000"/>
                          </a:solidFill>
                        </a:defRPr>
                      </a:pPr>
                      <a:r>
                        <a:rPr sz="1400">
                          <a:latin typeface="Arial"/>
                          <a:ea typeface="Arial"/>
                          <a:cs typeface="Arial"/>
                          <a:sym typeface="Arial"/>
                        </a:rPr>
                        <a:t>Committing Peer</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650240">
                        <a:defRPr>
                          <a:solidFill>
                            <a:srgbClr val="000000"/>
                          </a:solidFill>
                        </a:defRPr>
                      </a:pPr>
                      <a:r>
                        <a:rPr sz="1400">
                          <a:latin typeface="Arial"/>
                          <a:ea typeface="Arial"/>
                          <a:cs typeface="Arial"/>
                          <a:sym typeface="Arial"/>
                        </a:rPr>
                        <a:t>Application</a:t>
                      </a: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493148">
                <a:tc>
                  <a:txBody>
                    <a:bodyPr/>
                    <a:lstStyle/>
                    <a:p>
                      <a:pPr algn="l" defTabSz="866986">
                        <a:defRPr>
                          <a:solidFill>
                            <a:srgbClr val="000000"/>
                          </a:solidFill>
                        </a:defRPr>
                      </a:pPr>
                      <a:r>
                        <a:rPr sz="1400">
                          <a:latin typeface="Arial"/>
                          <a:ea typeface="Arial"/>
                          <a:cs typeface="Arial"/>
                          <a:sym typeface="Arial"/>
                        </a:rPr>
                        <a:t>Ordering Node</a:t>
                      </a:r>
                    </a:p>
                  </a:txBody>
                  <a:tcPr marL="45720" marR="45720" marT="45720" marB="45720" anchor="ctr" anchorCtr="0" horzOverflow="overflow">
                    <a:lnL w="12700">
                      <a:solidFill>
                        <a:srgbClr val="000000"/>
                      </a:solidFill>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solidFill>
                        <a:srgbClr val="000000"/>
                      </a:solidFill>
                    </a:lnR>
                    <a:lnT w="12700">
                      <a:miter lim="400000"/>
                    </a:lnT>
                    <a:lnB w="12700">
                      <a:miter lim="400000"/>
                    </a:lnB>
                  </a:tcPr>
                </a:tc>
              </a:tr>
              <a:tr h="707923">
                <a:tc>
                  <a:txBody>
                    <a:bodyPr/>
                    <a:lstStyle/>
                    <a:p>
                      <a:pPr algn="l" defTabSz="866986">
                        <a:defRPr>
                          <a:solidFill>
                            <a:srgbClr val="000000"/>
                          </a:solidFill>
                        </a:defRPr>
                      </a:pPr>
                      <a:r>
                        <a:rPr sz="1400">
                          <a:latin typeface="Arial"/>
                          <a:ea typeface="Arial"/>
                          <a:cs typeface="Arial"/>
                          <a:sym typeface="Arial"/>
                        </a:rPr>
                        <a:t>Smart Contract
(Chaincode)</a:t>
                      </a:r>
                    </a:p>
                  </a:txBody>
                  <a:tcPr marL="45720" marR="45720" marT="45720" marB="45720" anchor="ctr" anchorCtr="0" horzOverflow="overflow">
                    <a:lnL w="12700">
                      <a:solidFill>
                        <a:srgbClr val="000000"/>
                      </a:solidFill>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866986">
                        <a:defRPr sz="1400">
                          <a:solidFill>
                            <a:srgbClr val="000000"/>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solidFill>
                        <a:srgbClr val="000000"/>
                      </a:solidFill>
                    </a:lnB>
                  </a:tcPr>
                </a:tc>
                <a:tc>
                  <a:txBody>
                    <a:bodyPr/>
                    <a:lstStyle/>
                    <a:p>
                      <a:pPr algn="l" defTabSz="650240">
                        <a:defRPr>
                          <a:solidFill>
                            <a:srgbClr val="000000"/>
                          </a:solidFill>
                        </a:defRPr>
                      </a:pPr>
                      <a:r>
                        <a:rPr sz="1400">
                          <a:latin typeface="Arial"/>
                          <a:ea typeface="Arial"/>
                          <a:cs typeface="Arial"/>
                          <a:sym typeface="Arial"/>
                        </a:rPr>
                        <a:t>Endorsement Policy</a:t>
                      </a:r>
                    </a:p>
                  </a:txBody>
                  <a:tcPr marL="45720" marR="45720" marT="45720" marB="45720" anchor="ctr" anchorCtr="0" horzOverflow="overflow">
                    <a:lnL w="12700">
                      <a:miter lim="400000"/>
                    </a:lnL>
                    <a:lnR w="12700">
                      <a:solidFill>
                        <a:srgbClr val="000000"/>
                      </a:solidFill>
                    </a:lnR>
                    <a:lnT w="12700">
                      <a:miter lim="400000"/>
                    </a:lnT>
                    <a:lnB w="12700">
                      <a:solidFill>
                        <a:srgbClr val="000000"/>
                      </a:solidFill>
                    </a:lnB>
                  </a:tcPr>
                </a:tc>
              </a:tr>
            </a:tbl>
          </a:graphicData>
        </a:graphic>
      </p:graphicFrame>
      <p:grpSp>
        <p:nvGrpSpPr>
          <p:cNvPr id="758" name="Group 90"/>
          <p:cNvGrpSpPr/>
          <p:nvPr/>
        </p:nvGrpSpPr>
        <p:grpSpPr>
          <a:xfrm>
            <a:off x="9793322" y="6353964"/>
            <a:ext cx="1207125" cy="1982658"/>
            <a:chOff x="0" y="0"/>
            <a:chExt cx="1207124" cy="1982657"/>
          </a:xfrm>
        </p:grpSpPr>
        <p:sp>
          <p:nvSpPr>
            <p:cNvPr id="743" name="Rounded Rectangle 91"/>
            <p:cNvSpPr/>
            <p:nvPr/>
          </p:nvSpPr>
          <p:spPr>
            <a:xfrm>
              <a:off x="1" y="-1"/>
              <a:ext cx="380091" cy="38016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744" name="Rounded Rectangle 93"/>
            <p:cNvSpPr/>
            <p:nvPr/>
          </p:nvSpPr>
          <p:spPr>
            <a:xfrm>
              <a:off x="1308" y="541585"/>
              <a:ext cx="380091" cy="380161"/>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745" name="Rounded Rectangle 94"/>
            <p:cNvSpPr/>
            <p:nvPr/>
          </p:nvSpPr>
          <p:spPr>
            <a:xfrm>
              <a:off x="-1" y="1053930"/>
              <a:ext cx="380092" cy="380161"/>
            </a:xfrm>
            <a:prstGeom prst="roundRect">
              <a:avLst>
                <a:gd name="adj" fmla="val 16667"/>
              </a:avLst>
            </a:prstGeom>
            <a:solidFill>
              <a:srgbClr val="11D358"/>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sp>
          <p:nvSpPr>
            <p:cNvPr id="746" name="Rounded Rectangle 99"/>
            <p:cNvSpPr/>
            <p:nvPr/>
          </p:nvSpPr>
          <p:spPr>
            <a:xfrm>
              <a:off x="-1" y="1602497"/>
              <a:ext cx="380092" cy="380161"/>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750" name="Folded Corner 102"/>
            <p:cNvGrpSpPr/>
            <p:nvPr/>
          </p:nvGrpSpPr>
          <p:grpSpPr>
            <a:xfrm>
              <a:off x="766358" y="1612694"/>
              <a:ext cx="381666" cy="366438"/>
              <a:chOff x="0" y="0"/>
              <a:chExt cx="381664" cy="366437"/>
            </a:xfrm>
          </p:grpSpPr>
          <p:sp>
            <p:nvSpPr>
              <p:cNvPr id="747" name="Shap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144"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748" name="Triangle"/>
              <p:cNvSpPr/>
              <p:nvPr/>
            </p:nvSpPr>
            <p:spPr>
              <a:xfrm>
                <a:off x="320590" y="305362"/>
                <a:ext cx="61075" cy="61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sp>
            <p:nvSpPr>
              <p:cNvPr id="749" name="Line"/>
              <p:cNvSpPr/>
              <p:nvPr/>
            </p:nvSpPr>
            <p:spPr>
              <a:xfrm>
                <a:off x="-1" y="-1"/>
                <a:ext cx="381666" cy="366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144" y="21600"/>
                    </a:moveTo>
                    <a:lnTo>
                      <a:pt x="18835" y="18720"/>
                    </a:lnTo>
                    <a:lnTo>
                      <a:pt x="21600" y="18000"/>
                    </a:lnTo>
                    <a:lnTo>
                      <a:pt x="18144"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sz="1800">
                    <a:solidFill>
                      <a:srgbClr val="FFFFFF"/>
                    </a:solidFill>
                    <a:latin typeface="Arial"/>
                    <a:ea typeface="Arial"/>
                    <a:cs typeface="Arial"/>
                    <a:sym typeface="Arial"/>
                  </a:defRPr>
                </a:pPr>
              </a:p>
            </p:txBody>
          </p:sp>
        </p:grpSp>
        <p:sp>
          <p:nvSpPr>
            <p:cNvPr id="751" name="Straight Connector 103"/>
            <p:cNvSpPr/>
            <p:nvPr/>
          </p:nvSpPr>
          <p:spPr>
            <a:xfrm>
              <a:off x="380090" y="1792577"/>
              <a:ext cx="386269" cy="3338"/>
            </a:xfrm>
            <a:prstGeom prst="line">
              <a:avLst/>
            </a:prstGeom>
            <a:noFill/>
            <a:ln w="3175" cap="flat">
              <a:solidFill>
                <a:srgbClr val="003BC9"/>
              </a:solidFill>
              <a:prstDash val="dash"/>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sp>
          <p:nvSpPr>
            <p:cNvPr id="752" name="Rounded Rectangle 104"/>
            <p:cNvSpPr/>
            <p:nvPr/>
          </p:nvSpPr>
          <p:spPr>
            <a:xfrm>
              <a:off x="754760" y="541585"/>
              <a:ext cx="380091" cy="380161"/>
            </a:xfrm>
            <a:prstGeom prst="roundRect">
              <a:avLst>
                <a:gd name="adj" fmla="val 16667"/>
              </a:avLst>
            </a:prstGeom>
            <a:no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1200">
                  <a:solidFill>
                    <a:srgbClr val="000000"/>
                  </a:solidFill>
                  <a:latin typeface="Arial"/>
                  <a:ea typeface="Arial"/>
                  <a:cs typeface="Arial"/>
                  <a:sym typeface="Arial"/>
                </a:defRPr>
              </a:pPr>
            </a:p>
          </p:txBody>
        </p:sp>
        <p:grpSp>
          <p:nvGrpSpPr>
            <p:cNvPr id="757" name="Group 105"/>
            <p:cNvGrpSpPr/>
            <p:nvPr/>
          </p:nvGrpSpPr>
          <p:grpSpPr>
            <a:xfrm>
              <a:off x="682484" y="88393"/>
              <a:ext cx="524641" cy="133187"/>
              <a:chOff x="0" y="0"/>
              <a:chExt cx="524639" cy="133185"/>
            </a:xfrm>
          </p:grpSpPr>
          <p:sp>
            <p:nvSpPr>
              <p:cNvPr id="753" name="Rectangle 106"/>
              <p:cNvSpPr/>
              <p:nvPr/>
            </p:nvSpPr>
            <p:spPr>
              <a:xfrm>
                <a:off x="0" y="6"/>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754" name="Rectangle 107"/>
              <p:cNvSpPr/>
              <p:nvPr/>
            </p:nvSpPr>
            <p:spPr>
              <a:xfrm>
                <a:off x="197579" y="-1"/>
                <a:ext cx="132496"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755" name="Rectangle 108"/>
              <p:cNvSpPr/>
              <p:nvPr/>
            </p:nvSpPr>
            <p:spPr>
              <a:xfrm>
                <a:off x="392143" y="6"/>
                <a:ext cx="132497" cy="133180"/>
              </a:xfrm>
              <a:prstGeom prst="rect">
                <a:avLst/>
              </a:prstGeom>
              <a:solidFill>
                <a:srgbClr val="003BC9"/>
              </a:solidFill>
              <a:ln w="25400" cap="flat">
                <a:solidFill>
                  <a:srgbClr val="003BC9"/>
                </a:solidFill>
                <a:prstDash val="solid"/>
                <a:round/>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756" name="Straight Connector 109"/>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grpSp>
        <p:nvGrpSpPr>
          <p:cNvPr id="761" name="Rounded Rectangle 126"/>
          <p:cNvGrpSpPr/>
          <p:nvPr/>
        </p:nvGrpSpPr>
        <p:grpSpPr>
          <a:xfrm>
            <a:off x="2991689" y="2781549"/>
            <a:ext cx="850773" cy="850773"/>
            <a:chOff x="0" y="0"/>
            <a:chExt cx="850771" cy="850771"/>
          </a:xfrm>
        </p:grpSpPr>
        <p:sp>
          <p:nvSpPr>
            <p:cNvPr id="759"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760" name="E0"/>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0</a:t>
              </a:r>
            </a:p>
          </p:txBody>
        </p:sp>
      </p:grpSp>
      <p:grpSp>
        <p:nvGrpSpPr>
          <p:cNvPr id="764" name="Rounded Rectangle 127"/>
          <p:cNvGrpSpPr/>
          <p:nvPr/>
        </p:nvGrpSpPr>
        <p:grpSpPr>
          <a:xfrm>
            <a:off x="2991689" y="4237173"/>
            <a:ext cx="850773" cy="850773"/>
            <a:chOff x="0" y="0"/>
            <a:chExt cx="850771" cy="850771"/>
          </a:xfrm>
        </p:grpSpPr>
        <p:sp>
          <p:nvSpPr>
            <p:cNvPr id="762"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763" name="E1"/>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1</a:t>
              </a:r>
            </a:p>
          </p:txBody>
        </p:sp>
      </p:grpSp>
      <p:grpSp>
        <p:nvGrpSpPr>
          <p:cNvPr id="767" name="Rounded Rectangle 128"/>
          <p:cNvGrpSpPr/>
          <p:nvPr/>
        </p:nvGrpSpPr>
        <p:grpSpPr>
          <a:xfrm>
            <a:off x="2991689" y="5692798"/>
            <a:ext cx="850773" cy="850773"/>
            <a:chOff x="0" y="0"/>
            <a:chExt cx="850771" cy="850771"/>
          </a:xfrm>
        </p:grpSpPr>
        <p:sp>
          <p:nvSpPr>
            <p:cNvPr id="765" name="Rounded Rectangle"/>
            <p:cNvSpPr/>
            <p:nvPr/>
          </p:nvSpPr>
          <p:spPr>
            <a:xfrm>
              <a:off x="0" y="0"/>
              <a:ext cx="850772" cy="850772"/>
            </a:xfrm>
            <a:prstGeom prst="roundRect">
              <a:avLst>
                <a:gd name="adj" fmla="val 16667"/>
              </a:avLst>
            </a:prstGeom>
            <a:solidFill>
              <a:srgbClr val="003BC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FFFFFF"/>
                  </a:solidFill>
                  <a:latin typeface="Arial"/>
                  <a:ea typeface="Arial"/>
                  <a:cs typeface="Arial"/>
                  <a:sym typeface="Arial"/>
                </a:defRPr>
              </a:pPr>
            </a:p>
          </p:txBody>
        </p:sp>
        <p:sp>
          <p:nvSpPr>
            <p:cNvPr id="766" name="E2"/>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FFFFFF"/>
                  </a:solidFill>
                  <a:latin typeface="Arial"/>
                  <a:ea typeface="Arial"/>
                  <a:cs typeface="Arial"/>
                  <a:sym typeface="Arial"/>
                </a:defRPr>
              </a:pPr>
              <a:r>
                <a:t>E</a:t>
              </a:r>
              <a:r>
                <a:rPr baseline="-16363"/>
                <a:t>2</a:t>
              </a:r>
            </a:p>
          </p:txBody>
        </p:sp>
      </p:grpSp>
      <p:grpSp>
        <p:nvGrpSpPr>
          <p:cNvPr id="772" name="Folded Corner 167"/>
          <p:cNvGrpSpPr/>
          <p:nvPr/>
        </p:nvGrpSpPr>
        <p:grpSpPr>
          <a:xfrm>
            <a:off x="4472571" y="5734885"/>
            <a:ext cx="498278" cy="509317"/>
            <a:chOff x="0" y="-22868"/>
            <a:chExt cx="498276" cy="509315"/>
          </a:xfrm>
        </p:grpSpPr>
        <p:sp>
          <p:nvSpPr>
            <p:cNvPr id="768" name="Shap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8000"/>
                  </a:lnTo>
                  <a:lnTo>
                    <a:pt x="18085" y="21600"/>
                  </a:lnTo>
                  <a:lnTo>
                    <a:pt x="0" y="21600"/>
                  </a:lnTo>
                  <a:close/>
                </a:path>
              </a:pathLst>
            </a:custGeom>
            <a:solidFill>
              <a:srgbClr val="F7ADFF"/>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769" name="Triangle"/>
            <p:cNvSpPr/>
            <p:nvPr/>
          </p:nvSpPr>
          <p:spPr>
            <a:xfrm>
              <a:off x="417200" y="405370"/>
              <a:ext cx="81077" cy="81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770" name="Line"/>
            <p:cNvSpPr/>
            <p:nvPr/>
          </p:nvSpPr>
          <p:spPr>
            <a:xfrm>
              <a:off x="0" y="0"/>
              <a:ext cx="498277" cy="486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85" y="21600"/>
                  </a:moveTo>
                  <a:lnTo>
                    <a:pt x="18788" y="18720"/>
                  </a:lnTo>
                  <a:lnTo>
                    <a:pt x="21600" y="18000"/>
                  </a:lnTo>
                  <a:lnTo>
                    <a:pt x="18085" y="21600"/>
                  </a:lnTo>
                  <a:lnTo>
                    <a:pt x="0" y="21600"/>
                  </a:lnTo>
                  <a:lnTo>
                    <a:pt x="0" y="0"/>
                  </a:lnTo>
                  <a:lnTo>
                    <a:pt x="21600" y="0"/>
                  </a:lnTo>
                  <a:lnTo>
                    <a:pt x="21600" y="18000"/>
                  </a:lnTo>
                </a:path>
              </a:pathLst>
            </a:custGeom>
            <a:noFill/>
            <a:ln w="25400" cap="flat">
              <a:solidFill>
                <a:srgbClr val="003BC9"/>
              </a:solidFill>
              <a:prstDash val="solid"/>
              <a:round/>
            </a:ln>
            <a:effectLst/>
          </p:spPr>
          <p:txBody>
            <a:bodyPr wrap="square" lIns="65023" tIns="65023" rIns="65023" bIns="65023" numCol="1" anchor="ctr">
              <a:noAutofit/>
            </a:bodyPr>
            <a:lstStyle/>
            <a:p>
              <a:pPr defTabSz="866986">
                <a:defRPr baseline="-16363" sz="2200">
                  <a:solidFill>
                    <a:srgbClr val="000000"/>
                  </a:solidFill>
                  <a:latin typeface="Arial"/>
                  <a:ea typeface="Arial"/>
                  <a:cs typeface="Arial"/>
                  <a:sym typeface="Arial"/>
                </a:defRPr>
              </a:pPr>
            </a:p>
          </p:txBody>
        </p:sp>
        <p:sp>
          <p:nvSpPr>
            <p:cNvPr id="771" name="P"/>
            <p:cNvSpPr txBox="1"/>
            <p:nvPr/>
          </p:nvSpPr>
          <p:spPr>
            <a:xfrm>
              <a:off x="0" y="-22869"/>
              <a:ext cx="498277" cy="451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2200">
                  <a:solidFill>
                    <a:srgbClr val="000000"/>
                  </a:solidFill>
                  <a:latin typeface="Arial"/>
                  <a:ea typeface="Arial"/>
                  <a:cs typeface="Arial"/>
                  <a:sym typeface="Arial"/>
                </a:defRPr>
              </a:lvl1pPr>
            </a:lstStyle>
            <a:p>
              <a:pPr/>
              <a:r>
                <a:t>P</a:t>
              </a:r>
            </a:p>
          </p:txBody>
        </p:sp>
      </p:grpSp>
      <p:grpSp>
        <p:nvGrpSpPr>
          <p:cNvPr id="775" name="Rounded Rectangle 169"/>
          <p:cNvGrpSpPr/>
          <p:nvPr/>
        </p:nvGrpSpPr>
        <p:grpSpPr>
          <a:xfrm>
            <a:off x="6764511" y="2785109"/>
            <a:ext cx="850773" cy="850773"/>
            <a:chOff x="0" y="0"/>
            <a:chExt cx="850771" cy="850771"/>
          </a:xfrm>
        </p:grpSpPr>
        <p:sp>
          <p:nvSpPr>
            <p:cNvPr id="773"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774" name="P4"/>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4</a:t>
              </a:r>
            </a:p>
          </p:txBody>
        </p:sp>
      </p:grpSp>
      <p:grpSp>
        <p:nvGrpSpPr>
          <p:cNvPr id="778" name="Rounded Rectangle 176"/>
          <p:cNvGrpSpPr/>
          <p:nvPr/>
        </p:nvGrpSpPr>
        <p:grpSpPr>
          <a:xfrm>
            <a:off x="4881114" y="2780070"/>
            <a:ext cx="850773" cy="850773"/>
            <a:chOff x="0" y="0"/>
            <a:chExt cx="850771" cy="850771"/>
          </a:xfrm>
        </p:grpSpPr>
        <p:sp>
          <p:nvSpPr>
            <p:cNvPr id="776" name="Rounded Rectangle"/>
            <p:cNvSpPr/>
            <p:nvPr/>
          </p:nvSpPr>
          <p:spPr>
            <a:xfrm>
              <a:off x="0" y="0"/>
              <a:ext cx="850772" cy="850772"/>
            </a:xfrm>
            <a:prstGeom prst="roundRect">
              <a:avLst>
                <a:gd name="adj" fmla="val 16667"/>
              </a:avLst>
            </a:prstGeom>
            <a:solidFill>
              <a:srgbClr val="D9D9D9"/>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4400">
                  <a:solidFill>
                    <a:srgbClr val="000000"/>
                  </a:solidFill>
                  <a:latin typeface="Arial"/>
                  <a:ea typeface="Arial"/>
                  <a:cs typeface="Arial"/>
                  <a:sym typeface="Arial"/>
                </a:defRPr>
              </a:pPr>
            </a:p>
          </p:txBody>
        </p:sp>
        <p:sp>
          <p:nvSpPr>
            <p:cNvPr id="777" name="P3"/>
            <p:cNvSpPr txBox="1"/>
            <p:nvPr/>
          </p:nvSpPr>
          <p:spPr>
            <a:xfrm>
              <a:off x="41531" y="23046"/>
              <a:ext cx="767710" cy="8046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p>
              <a:pPr defTabSz="866986">
                <a:defRPr sz="4400">
                  <a:solidFill>
                    <a:srgbClr val="000000"/>
                  </a:solidFill>
                  <a:latin typeface="Arial"/>
                  <a:ea typeface="Arial"/>
                  <a:cs typeface="Arial"/>
                  <a:sym typeface="Arial"/>
                </a:defRPr>
              </a:pPr>
              <a:r>
                <a:t>P</a:t>
              </a:r>
              <a:r>
                <a:rPr baseline="-16363"/>
                <a:t>3</a:t>
              </a:r>
            </a:p>
          </p:txBody>
        </p:sp>
      </p:grpSp>
      <p:grpSp>
        <p:nvGrpSpPr>
          <p:cNvPr id="781" name="Rounded Rectangle 182"/>
          <p:cNvGrpSpPr/>
          <p:nvPr/>
        </p:nvGrpSpPr>
        <p:grpSpPr>
          <a:xfrm>
            <a:off x="3861590" y="3450158"/>
            <a:ext cx="394711" cy="364326"/>
            <a:chOff x="0" y="0"/>
            <a:chExt cx="394709" cy="364325"/>
          </a:xfrm>
        </p:grpSpPr>
        <p:sp>
          <p:nvSpPr>
            <p:cNvPr id="779"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80"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784" name="Rounded Rectangle 184"/>
          <p:cNvGrpSpPr/>
          <p:nvPr/>
        </p:nvGrpSpPr>
        <p:grpSpPr>
          <a:xfrm>
            <a:off x="4147538" y="3546814"/>
            <a:ext cx="358828" cy="364326"/>
            <a:chOff x="0" y="0"/>
            <a:chExt cx="358826" cy="364325"/>
          </a:xfrm>
        </p:grpSpPr>
        <p:sp>
          <p:nvSpPr>
            <p:cNvPr id="782"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83"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787" name="Rounded Rectangle 185"/>
          <p:cNvGrpSpPr/>
          <p:nvPr/>
        </p:nvGrpSpPr>
        <p:grpSpPr>
          <a:xfrm>
            <a:off x="3861590" y="4905783"/>
            <a:ext cx="394711" cy="364326"/>
            <a:chOff x="0" y="0"/>
            <a:chExt cx="394709" cy="364325"/>
          </a:xfrm>
        </p:grpSpPr>
        <p:sp>
          <p:nvSpPr>
            <p:cNvPr id="785"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86"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790" name="Rounded Rectangle 186"/>
          <p:cNvGrpSpPr/>
          <p:nvPr/>
        </p:nvGrpSpPr>
        <p:grpSpPr>
          <a:xfrm>
            <a:off x="4147538" y="5002439"/>
            <a:ext cx="358828" cy="364326"/>
            <a:chOff x="0" y="0"/>
            <a:chExt cx="358826" cy="364325"/>
          </a:xfrm>
        </p:grpSpPr>
        <p:sp>
          <p:nvSpPr>
            <p:cNvPr id="788"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89"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793" name="Rounded Rectangle 187"/>
          <p:cNvGrpSpPr/>
          <p:nvPr/>
        </p:nvGrpSpPr>
        <p:grpSpPr>
          <a:xfrm>
            <a:off x="3861590" y="6361407"/>
            <a:ext cx="394711" cy="364326"/>
            <a:chOff x="0" y="0"/>
            <a:chExt cx="394709" cy="364325"/>
          </a:xfrm>
        </p:grpSpPr>
        <p:sp>
          <p:nvSpPr>
            <p:cNvPr id="791"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92"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796" name="Rounded Rectangle 188"/>
          <p:cNvGrpSpPr/>
          <p:nvPr/>
        </p:nvGrpSpPr>
        <p:grpSpPr>
          <a:xfrm>
            <a:off x="4147538" y="6457042"/>
            <a:ext cx="358828" cy="364326"/>
            <a:chOff x="0" y="0"/>
            <a:chExt cx="358826" cy="364325"/>
          </a:xfrm>
        </p:grpSpPr>
        <p:sp>
          <p:nvSpPr>
            <p:cNvPr id="794"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95" name="B"/>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B</a:t>
              </a:r>
            </a:p>
          </p:txBody>
        </p:sp>
      </p:grpSp>
      <p:grpSp>
        <p:nvGrpSpPr>
          <p:cNvPr id="799" name="Rounded Rectangle 189"/>
          <p:cNvGrpSpPr/>
          <p:nvPr/>
        </p:nvGrpSpPr>
        <p:grpSpPr>
          <a:xfrm>
            <a:off x="5751015" y="3447658"/>
            <a:ext cx="394711" cy="364326"/>
            <a:chOff x="0" y="0"/>
            <a:chExt cx="394709" cy="364325"/>
          </a:xfrm>
        </p:grpSpPr>
        <p:sp>
          <p:nvSpPr>
            <p:cNvPr id="797" name="Rounded Rectangle"/>
            <p:cNvSpPr/>
            <p:nvPr/>
          </p:nvSpPr>
          <p:spPr>
            <a:xfrm>
              <a:off x="0" y="0"/>
              <a:ext cx="394710"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798" name="A"/>
            <p:cNvSpPr txBox="1"/>
            <p:nvPr/>
          </p:nvSpPr>
          <p:spPr>
            <a:xfrm>
              <a:off x="17784" y="18446"/>
              <a:ext cx="359141"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A</a:t>
              </a:r>
            </a:p>
          </p:txBody>
        </p:sp>
      </p:grpSp>
      <p:grpSp>
        <p:nvGrpSpPr>
          <p:cNvPr id="802" name="Rounded Rectangle 190"/>
          <p:cNvGrpSpPr/>
          <p:nvPr/>
        </p:nvGrpSpPr>
        <p:grpSpPr>
          <a:xfrm>
            <a:off x="6036963" y="3544314"/>
            <a:ext cx="358828" cy="364326"/>
            <a:chOff x="0" y="0"/>
            <a:chExt cx="358826" cy="364325"/>
          </a:xfrm>
        </p:grpSpPr>
        <p:sp>
          <p:nvSpPr>
            <p:cNvPr id="800" name="Rounded Rectangle"/>
            <p:cNvSpPr/>
            <p:nvPr/>
          </p:nvSpPr>
          <p:spPr>
            <a:xfrm>
              <a:off x="0" y="0"/>
              <a:ext cx="358827" cy="364325"/>
            </a:xfrm>
            <a:prstGeom prst="roundRect">
              <a:avLst>
                <a:gd name="adj" fmla="val 16667"/>
              </a:avLst>
            </a:prstGeom>
            <a:solidFill>
              <a:srgbClr val="FFC000"/>
            </a:solidFill>
            <a:ln w="38100" cap="flat">
              <a:solidFill>
                <a:srgbClr val="003BC9"/>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801" name="D"/>
            <p:cNvSpPr txBox="1"/>
            <p:nvPr/>
          </p:nvSpPr>
          <p:spPr>
            <a:xfrm>
              <a:off x="17516" y="18446"/>
              <a:ext cx="323795" cy="327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spAutoFit/>
            </a:bodyPr>
            <a:lstStyle>
              <a:lvl1pPr defTabSz="866986">
                <a:defRPr sz="1400">
                  <a:solidFill>
                    <a:srgbClr val="000000"/>
                  </a:solidFill>
                  <a:latin typeface="Arial"/>
                  <a:ea typeface="Arial"/>
                  <a:cs typeface="Arial"/>
                  <a:sym typeface="Arial"/>
                </a:defRPr>
              </a:lvl1pPr>
            </a:lstStyle>
            <a:p>
              <a:pPr/>
              <a:r>
                <a:t>D</a:t>
              </a:r>
            </a:p>
          </p:txBody>
        </p:sp>
      </p:grpSp>
      <p:grpSp>
        <p:nvGrpSpPr>
          <p:cNvPr id="808" name="Group 237"/>
          <p:cNvGrpSpPr/>
          <p:nvPr/>
        </p:nvGrpSpPr>
        <p:grpSpPr>
          <a:xfrm>
            <a:off x="-1" y="4100046"/>
            <a:ext cx="1343552" cy="1151236"/>
            <a:chOff x="0" y="0"/>
            <a:chExt cx="1343550" cy="1151234"/>
          </a:xfrm>
        </p:grpSpPr>
        <p:sp>
          <p:nvSpPr>
            <p:cNvPr id="803" name="Rectangle 238"/>
            <p:cNvSpPr txBox="1"/>
            <p:nvPr/>
          </p:nvSpPr>
          <p:spPr>
            <a:xfrm>
              <a:off x="-1" y="358553"/>
              <a:ext cx="1056632"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defTabSz="866986">
                <a:defRPr sz="1400">
                  <a:solidFill>
                    <a:srgbClr val="000000"/>
                  </a:solidFill>
                  <a:latin typeface="Arial"/>
                  <a:ea typeface="Arial"/>
                  <a:cs typeface="Arial"/>
                  <a:sym typeface="Arial"/>
                </a:defRPr>
              </a:pPr>
              <a:r>
                <a:t>Client</a:t>
              </a:r>
            </a:p>
            <a:p>
              <a:pPr defTabSz="866986">
                <a:defRPr sz="1400">
                  <a:solidFill>
                    <a:srgbClr val="000000"/>
                  </a:solidFill>
                  <a:latin typeface="Arial"/>
                  <a:ea typeface="Arial"/>
                  <a:cs typeface="Arial"/>
                  <a:sym typeface="Arial"/>
                </a:defRPr>
              </a:pPr>
              <a:r>
                <a:t>Application</a:t>
              </a:r>
            </a:p>
          </p:txBody>
        </p:sp>
        <p:grpSp>
          <p:nvGrpSpPr>
            <p:cNvPr id="806" name="Group 239"/>
            <p:cNvGrpSpPr/>
            <p:nvPr/>
          </p:nvGrpSpPr>
          <p:grpSpPr>
            <a:xfrm>
              <a:off x="132319" y="-1"/>
              <a:ext cx="1211232" cy="1151236"/>
              <a:chOff x="0" y="0"/>
              <a:chExt cx="1211231" cy="1151234"/>
            </a:xfrm>
          </p:grpSpPr>
          <p:sp>
            <p:nvSpPr>
              <p:cNvPr id="804" name="Rounded Rectangle 241"/>
              <p:cNvSpPr/>
              <p:nvPr/>
            </p:nvSpPr>
            <p:spPr>
              <a:xfrm>
                <a:off x="0" y="0"/>
                <a:ext cx="1211232" cy="1151235"/>
              </a:xfrm>
              <a:prstGeom prst="roundRect">
                <a:avLst>
                  <a:gd name="adj" fmla="val 16667"/>
                </a:avLst>
              </a:prstGeom>
              <a:noFill/>
              <a:ln w="25400" cap="flat">
                <a:solidFill>
                  <a:srgbClr val="003BC9"/>
                </a:solidFill>
                <a:prstDash val="solid"/>
                <a:round/>
              </a:ln>
              <a:effectLst/>
            </p:spPr>
            <p:txBody>
              <a:bodyPr wrap="square" lIns="65023" tIns="65023" rIns="65023" bIns="65023" numCol="1" anchor="ctr">
                <a:noAutofit/>
              </a:bodyPr>
              <a:lstStyle/>
              <a:p>
                <a:pPr defTabSz="866986">
                  <a:defRPr sz="3400">
                    <a:solidFill>
                      <a:srgbClr val="FFFFFF"/>
                    </a:solidFill>
                    <a:latin typeface="Arial"/>
                    <a:ea typeface="Arial"/>
                    <a:cs typeface="Arial"/>
                    <a:sym typeface="Arial"/>
                  </a:defRPr>
                </a:pPr>
              </a:p>
            </p:txBody>
          </p:sp>
          <p:sp>
            <p:nvSpPr>
              <p:cNvPr id="805" name="Straight Connector 242"/>
              <p:cNvSpPr/>
              <p:nvPr/>
            </p:nvSpPr>
            <p:spPr>
              <a:xfrm flipH="1">
                <a:off x="802467" y="0"/>
                <a:ext cx="1" cy="1151235"/>
              </a:xfrm>
              <a:prstGeom prst="line">
                <a:avLst/>
              </a:prstGeom>
              <a:noFill/>
              <a:ln w="381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807" name="TextBox 240"/>
            <p:cNvSpPr txBox="1"/>
            <p:nvPr/>
          </p:nvSpPr>
          <p:spPr>
            <a:xfrm>
              <a:off x="927987" y="303684"/>
              <a:ext cx="384023" cy="530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lgn="l" defTabSz="866986">
                <a:defRPr sz="1400">
                  <a:solidFill>
                    <a:srgbClr val="000000"/>
                  </a:solidFill>
                  <a:latin typeface="Arial"/>
                  <a:ea typeface="Arial"/>
                  <a:cs typeface="Arial"/>
                  <a:sym typeface="Arial"/>
                </a:defRPr>
              </a:lvl1pPr>
            </a:lstStyle>
            <a:p>
              <a:pPr/>
              <a:r>
                <a:t>SDK</a:t>
              </a:r>
            </a:p>
          </p:txBody>
        </p:sp>
      </p:grpSp>
      <p:grpSp>
        <p:nvGrpSpPr>
          <p:cNvPr id="813" name="Group 98"/>
          <p:cNvGrpSpPr/>
          <p:nvPr/>
        </p:nvGrpSpPr>
        <p:grpSpPr>
          <a:xfrm>
            <a:off x="2930207" y="3710348"/>
            <a:ext cx="524640" cy="124798"/>
            <a:chOff x="0" y="0"/>
            <a:chExt cx="524639" cy="124796"/>
          </a:xfrm>
        </p:grpSpPr>
        <p:sp>
          <p:nvSpPr>
            <p:cNvPr id="809" name="Rectangle 100"/>
            <p:cNvSpPr/>
            <p:nvPr/>
          </p:nvSpPr>
          <p:spPr>
            <a:xfrm>
              <a:off x="0" y="6"/>
              <a:ext cx="132496"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0" name="Rectangle 101"/>
            <p:cNvSpPr/>
            <p:nvPr/>
          </p:nvSpPr>
          <p:spPr>
            <a:xfrm>
              <a:off x="197579" y="-1"/>
              <a:ext cx="132496" cy="124792"/>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1" name="Rectangle 111"/>
            <p:cNvSpPr/>
            <p:nvPr/>
          </p:nvSpPr>
          <p:spPr>
            <a:xfrm>
              <a:off x="392143" y="6"/>
              <a:ext cx="132497" cy="124791"/>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2" name="Straight Connector 113"/>
            <p:cNvSpPr/>
            <p:nvPr/>
          </p:nvSpPr>
          <p:spPr>
            <a:xfrm>
              <a:off x="132497" y="62401"/>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818" name="Group 114"/>
          <p:cNvGrpSpPr/>
          <p:nvPr/>
        </p:nvGrpSpPr>
        <p:grpSpPr>
          <a:xfrm>
            <a:off x="2936655" y="5184072"/>
            <a:ext cx="524640" cy="133186"/>
            <a:chOff x="0" y="0"/>
            <a:chExt cx="524639" cy="133185"/>
          </a:xfrm>
        </p:grpSpPr>
        <p:sp>
          <p:nvSpPr>
            <p:cNvPr id="814" name="Rectangle 129"/>
            <p:cNvSpPr/>
            <p:nvPr/>
          </p:nvSpPr>
          <p:spPr>
            <a:xfrm>
              <a:off x="0" y="6"/>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5" name="Rectangle 130"/>
            <p:cNvSpPr/>
            <p:nvPr/>
          </p:nvSpPr>
          <p:spPr>
            <a:xfrm>
              <a:off x="197579" y="-1"/>
              <a:ext cx="132496"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6" name="Rectangle 131"/>
            <p:cNvSpPr/>
            <p:nvPr/>
          </p:nvSpPr>
          <p:spPr>
            <a:xfrm>
              <a:off x="392143" y="6"/>
              <a:ext cx="132497" cy="133180"/>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17" name="Straight Connector 132"/>
            <p:cNvSpPr/>
            <p:nvPr/>
          </p:nvSpPr>
          <p:spPr>
            <a:xfrm>
              <a:off x="132497" y="66596"/>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823" name="Group 133"/>
          <p:cNvGrpSpPr/>
          <p:nvPr/>
        </p:nvGrpSpPr>
        <p:grpSpPr>
          <a:xfrm>
            <a:off x="2941610" y="6639205"/>
            <a:ext cx="524641" cy="133184"/>
            <a:chOff x="0" y="0"/>
            <a:chExt cx="524639" cy="133183"/>
          </a:xfrm>
        </p:grpSpPr>
        <p:sp>
          <p:nvSpPr>
            <p:cNvPr id="819" name="Rectangle 134"/>
            <p:cNvSpPr/>
            <p:nvPr/>
          </p:nvSpPr>
          <p:spPr>
            <a:xfrm>
              <a:off x="0" y="6"/>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0" name="Rectangle 136"/>
            <p:cNvSpPr/>
            <p:nvPr/>
          </p:nvSpPr>
          <p:spPr>
            <a:xfrm>
              <a:off x="197579" y="-1"/>
              <a:ext cx="132496"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1" name="Rectangle 138"/>
            <p:cNvSpPr/>
            <p:nvPr/>
          </p:nvSpPr>
          <p:spPr>
            <a:xfrm>
              <a:off x="392143" y="6"/>
              <a:ext cx="132497" cy="133178"/>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2" name="Straight Connector 139"/>
            <p:cNvSpPr/>
            <p:nvPr/>
          </p:nvSpPr>
          <p:spPr>
            <a:xfrm>
              <a:off x="132497" y="6659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828" name="Group 140"/>
          <p:cNvGrpSpPr/>
          <p:nvPr/>
        </p:nvGrpSpPr>
        <p:grpSpPr>
          <a:xfrm>
            <a:off x="4831764" y="3710348"/>
            <a:ext cx="524640" cy="124791"/>
            <a:chOff x="0" y="0"/>
            <a:chExt cx="524639" cy="124789"/>
          </a:xfrm>
        </p:grpSpPr>
        <p:sp>
          <p:nvSpPr>
            <p:cNvPr id="824" name="Rectangle 142"/>
            <p:cNvSpPr/>
            <p:nvPr/>
          </p:nvSpPr>
          <p:spPr>
            <a:xfrm>
              <a:off x="0" y="6"/>
              <a:ext cx="132496"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5" name="Rectangle 144"/>
            <p:cNvSpPr/>
            <p:nvPr/>
          </p:nvSpPr>
          <p:spPr>
            <a:xfrm>
              <a:off x="197579" y="0"/>
              <a:ext cx="132496" cy="124783"/>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6" name="Rectangle 145"/>
            <p:cNvSpPr/>
            <p:nvPr/>
          </p:nvSpPr>
          <p:spPr>
            <a:xfrm>
              <a:off x="392143" y="6"/>
              <a:ext cx="132497" cy="124784"/>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27" name="Straight Connector 146"/>
            <p:cNvSpPr/>
            <p:nvPr/>
          </p:nvSpPr>
          <p:spPr>
            <a:xfrm>
              <a:off x="132497" y="62398"/>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grpSp>
        <p:nvGrpSpPr>
          <p:cNvPr id="833" name="Group 147"/>
          <p:cNvGrpSpPr/>
          <p:nvPr/>
        </p:nvGrpSpPr>
        <p:grpSpPr>
          <a:xfrm>
            <a:off x="6719768" y="3733414"/>
            <a:ext cx="524640" cy="114625"/>
            <a:chOff x="0" y="0"/>
            <a:chExt cx="524639" cy="114624"/>
          </a:xfrm>
        </p:grpSpPr>
        <p:sp>
          <p:nvSpPr>
            <p:cNvPr id="829" name="Rectangle 148"/>
            <p:cNvSpPr/>
            <p:nvPr/>
          </p:nvSpPr>
          <p:spPr>
            <a:xfrm>
              <a:off x="0" y="6"/>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30" name="Rectangle 149"/>
            <p:cNvSpPr/>
            <p:nvPr/>
          </p:nvSpPr>
          <p:spPr>
            <a:xfrm>
              <a:off x="197579" y="0"/>
              <a:ext cx="132496"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31" name="Rectangle 150"/>
            <p:cNvSpPr/>
            <p:nvPr/>
          </p:nvSpPr>
          <p:spPr>
            <a:xfrm>
              <a:off x="392143" y="6"/>
              <a:ext cx="132497" cy="114619"/>
            </a:xfrm>
            <a:prstGeom prst="rect">
              <a:avLst/>
            </a:prstGeom>
            <a:solidFill>
              <a:srgbClr val="003BC9"/>
            </a:solidFill>
            <a:ln w="12700" cap="flat">
              <a:noFill/>
              <a:miter lim="400000"/>
            </a:ln>
            <a:effectLst/>
          </p:spPr>
          <p:txBody>
            <a:bodyPr wrap="square" lIns="65023" tIns="65023" rIns="65023" bIns="65023" numCol="1" anchor="ctr">
              <a:noAutofit/>
            </a:bodyPr>
            <a:lstStyle/>
            <a:p>
              <a:pPr defTabSz="866986">
                <a:defRPr sz="2200">
                  <a:solidFill>
                    <a:srgbClr val="FFFFFF"/>
                  </a:solidFill>
                  <a:latin typeface="Arial"/>
                  <a:ea typeface="Arial"/>
                  <a:cs typeface="Arial"/>
                  <a:sym typeface="Arial"/>
                </a:defRPr>
              </a:pPr>
            </a:p>
          </p:txBody>
        </p:sp>
        <p:sp>
          <p:nvSpPr>
            <p:cNvPr id="832" name="Straight Connector 151"/>
            <p:cNvSpPr/>
            <p:nvPr/>
          </p:nvSpPr>
          <p:spPr>
            <a:xfrm>
              <a:off x="132497" y="57315"/>
              <a:ext cx="259647" cy="1"/>
            </a:xfrm>
            <a:prstGeom prst="line">
              <a:avLst/>
            </a:prstGeom>
            <a:noFill/>
            <a:ln w="25400" cap="flat">
              <a:solidFill>
                <a:srgbClr val="003BC9"/>
              </a:solidFill>
              <a:prstDash val="solid"/>
              <a:round/>
            </a:ln>
            <a:effectLst/>
          </p:spPr>
          <p:txBody>
            <a:bodyPr wrap="square" lIns="65023" tIns="65023" rIns="65023" bIns="65023" numCol="1" anchor="t">
              <a:noAutofit/>
            </a:bodyPr>
            <a:lstStyle/>
            <a:p>
              <a:pPr algn="l" defTabSz="866986">
                <a:defRPr sz="3400">
                  <a:solidFill>
                    <a:srgbClr val="000000"/>
                  </a:solidFill>
                  <a:latin typeface="Arial"/>
                  <a:ea typeface="Arial"/>
                  <a:cs typeface="Arial"/>
                  <a:sym typeface="Arial"/>
                </a:defRPr>
              </a:pPr>
            </a:p>
          </p:txBody>
        </p:sp>
      </p:grpSp>
      <p:sp>
        <p:nvSpPr>
          <p:cNvPr id="834"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sz="3800">
                <a:solidFill>
                  <a:srgbClr val="FFFFFF"/>
                </a:solidFill>
                <a:latin typeface="Arial"/>
                <a:ea typeface="Arial"/>
                <a:cs typeface="Arial"/>
                <a:sym typeface="Arial"/>
              </a:defRPr>
            </a:lvl1pPr>
          </a:lstStyle>
          <a:p>
            <a:pPr/>
            <a:r>
              <a:t>Smart Contract Execution - Validate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8" name="Text Box 40"/>
          <p:cNvSpPr txBox="1"/>
          <p:nvPr>
            <p:ph type="sldNum" sz="quarter" idx="2"/>
          </p:nvPr>
        </p:nvSpPr>
        <p:spPr>
          <a:xfrm>
            <a:off x="12183636" y="82040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9" name="TextBox 6"/>
          <p:cNvSpPr txBox="1"/>
          <p:nvPr/>
        </p:nvSpPr>
        <p:spPr>
          <a:xfrm>
            <a:off x="8544823" y="2060463"/>
            <a:ext cx="4245241" cy="1720974"/>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p>
            <a:pPr marR="40639" algn="l" defTabSz="912143">
              <a:lnSpc>
                <a:spcPct val="90000"/>
              </a:lnSpc>
              <a:defRPr b="1" sz="1600">
                <a:solidFill>
                  <a:srgbClr val="009FC5"/>
                </a:solidFill>
                <a:latin typeface="Arial"/>
                <a:ea typeface="Arial"/>
                <a:cs typeface="Arial"/>
                <a:sym typeface="Arial"/>
              </a:defRPr>
            </a:pPr>
            <a:r>
              <a:t>1995- 2005 </a:t>
            </a:r>
            <a:r>
              <a:t>–</a:t>
            </a:r>
            <a:r>
              <a:t> Internet da Informação</a:t>
            </a:r>
            <a:b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serviços: ecommerce, ebanking </a:t>
            </a:r>
            <a:br/>
            <a:endParaRPr>
              <a:solidFill>
                <a:srgbClr val="191919"/>
              </a:solidFill>
            </a:endParaRP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digitalização: email, ebooks, emusic, emovies</a:t>
            </a:r>
            <a:br/>
            <a:br/>
          </a:p>
        </p:txBody>
      </p:sp>
      <p:sp>
        <p:nvSpPr>
          <p:cNvPr id="840" name="Title 1"/>
          <p:cNvSpPr txBox="1"/>
          <p:nvPr/>
        </p:nvSpPr>
        <p:spPr>
          <a:xfrm>
            <a:off x="182880" y="1193799"/>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733973">
              <a:lnSpc>
                <a:spcPct val="90000"/>
              </a:lnSpc>
              <a:defRPr b="1" sz="3800">
                <a:solidFill>
                  <a:srgbClr val="FFFFFF"/>
                </a:solidFill>
                <a:latin typeface="Arial"/>
                <a:ea typeface="Arial"/>
                <a:cs typeface="Arial"/>
                <a:sym typeface="Arial"/>
              </a:defRPr>
            </a:pPr>
            <a:r>
              <a:t>Blockchain </a:t>
            </a:r>
            <a:r>
              <a:t>–</a:t>
            </a:r>
            <a:r>
              <a:t> Contexto da Plataforma</a:t>
            </a:r>
          </a:p>
        </p:txBody>
      </p:sp>
      <p:sp>
        <p:nvSpPr>
          <p:cNvPr id="841" name="Text Box 40"/>
          <p:cNvSpPr txBox="1"/>
          <p:nvPr/>
        </p:nvSpPr>
        <p:spPr>
          <a:xfrm>
            <a:off x="645725" y="80206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sp>
        <p:nvSpPr>
          <p:cNvPr id="842" name="TextBox 8"/>
          <p:cNvSpPr txBox="1"/>
          <p:nvPr/>
        </p:nvSpPr>
        <p:spPr>
          <a:xfrm>
            <a:off x="8544823" y="5512549"/>
            <a:ext cx="4245241" cy="2959402"/>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p>
            <a:pPr marR="40639" algn="l" defTabSz="912143">
              <a:lnSpc>
                <a:spcPct val="90000"/>
              </a:lnSpc>
              <a:defRPr b="1" sz="1600">
                <a:solidFill>
                  <a:srgbClr val="009FC5"/>
                </a:solidFill>
                <a:latin typeface="Arial"/>
                <a:ea typeface="Arial"/>
                <a:cs typeface="Arial"/>
                <a:sym typeface="Arial"/>
              </a:defRPr>
            </a:pPr>
            <a:r>
              <a:t> 2015 </a:t>
            </a:r>
            <a:r>
              <a:t>–</a:t>
            </a:r>
            <a:r>
              <a:t> Internet do valor</a:t>
            </a:r>
            <a:b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Currency Tokens </a:t>
            </a:r>
            <a:b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Equity Tokens </a:t>
            </a:r>
            <a:r>
              <a:t>–</a:t>
            </a:r>
            <a:r>
              <a:t> ICO vs IPO </a:t>
            </a:r>
            <a:r>
              <a:t>–</a:t>
            </a:r>
            <a:r>
              <a:t> SEC</a:t>
            </a:r>
            <a:br/>
            <a:r>
              <a:t>Ex:</a:t>
            </a:r>
            <a:b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Utility Tokens - subscription model: wine, beer, books</a:t>
            </a:r>
            <a:endParaRPr>
              <a:solidFill>
                <a:srgbClr val="191919"/>
              </a:solidFill>
            </a:endParaRP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 Permissioned Blockchains (Food Safety, Global Trade, Xborder Payments, Agrichain)</a:t>
            </a:r>
            <a:br/>
          </a:p>
        </p:txBody>
      </p:sp>
      <p:pic>
        <p:nvPicPr>
          <p:cNvPr id="843" name="Picture 9" descr="Picture 9"/>
          <p:cNvPicPr>
            <a:picLocks noChangeAspect="1"/>
          </p:cNvPicPr>
          <p:nvPr/>
        </p:nvPicPr>
        <p:blipFill>
          <a:blip r:embed="rId2">
            <a:extLst/>
          </a:blip>
          <a:stretch>
            <a:fillRect/>
          </a:stretch>
        </p:blipFill>
        <p:spPr>
          <a:xfrm>
            <a:off x="645724" y="2439181"/>
            <a:ext cx="6379360" cy="5320456"/>
          </a:xfrm>
          <a:prstGeom prst="rect">
            <a:avLst/>
          </a:prstGeom>
          <a:ln w="12700">
            <a:miter lim="400000"/>
          </a:ln>
        </p:spPr>
      </p:pic>
      <p:pic>
        <p:nvPicPr>
          <p:cNvPr id="844" name="Picture 10" descr="Picture 10"/>
          <p:cNvPicPr>
            <a:picLocks noChangeAspect="1"/>
          </p:cNvPicPr>
          <p:nvPr/>
        </p:nvPicPr>
        <p:blipFill>
          <a:blip r:embed="rId3">
            <a:extLst/>
          </a:blip>
          <a:stretch>
            <a:fillRect/>
          </a:stretch>
        </p:blipFill>
        <p:spPr>
          <a:xfrm>
            <a:off x="114131" y="3343550"/>
            <a:ext cx="7442544" cy="3721271"/>
          </a:xfrm>
          <a:prstGeom prst="rect">
            <a:avLst/>
          </a:prstGeom>
          <a:ln w="12700">
            <a:miter lim="400000"/>
          </a:ln>
        </p:spPr>
      </p:pic>
      <p:sp>
        <p:nvSpPr>
          <p:cNvPr id="845" name="TextBox 7"/>
          <p:cNvSpPr txBox="1"/>
          <p:nvPr/>
        </p:nvSpPr>
        <p:spPr>
          <a:xfrm>
            <a:off x="8544823" y="3658858"/>
            <a:ext cx="4245241" cy="1927378"/>
          </a:xfrm>
          <a:prstGeom prst="rect">
            <a:avLst/>
          </a:prstGeom>
          <a:ln w="12700">
            <a:miter lim="400000"/>
          </a:ln>
          <a:extLst>
            <a:ext uri="{C572A759-6A51-4108-AA02-DFA0A04FC94B}">
              <ma14:wrappingTextBoxFlag xmlns:ma14="http://schemas.microsoft.com/office/mac/drawingml/2011/main" val="1"/>
            </a:ext>
          </a:extLst>
        </p:spPr>
        <p:txBody>
          <a:bodyPr lIns="27093" tIns="27093" rIns="27093" bIns="27093">
            <a:spAutoFit/>
          </a:bodyPr>
          <a:lstStyle/>
          <a:p>
            <a:pPr marR="40639" algn="l" defTabSz="912143">
              <a:lnSpc>
                <a:spcPct val="90000"/>
              </a:lnSpc>
              <a:defRPr b="1" sz="1600">
                <a:solidFill>
                  <a:srgbClr val="009FC5"/>
                </a:solidFill>
                <a:latin typeface="Arial"/>
                <a:ea typeface="Arial"/>
                <a:cs typeface="Arial"/>
                <a:sym typeface="Arial"/>
              </a:defRPr>
            </a:pPr>
            <a:r>
              <a:t>2005 - 2015 </a:t>
            </a:r>
            <a:r>
              <a:t>–</a:t>
            </a:r>
            <a:r>
              <a:t> Internet Social</a:t>
            </a:r>
            <a:br/>
            <a:endParaRPr>
              <a:solidFill>
                <a:srgbClr val="191919"/>
              </a:solidFill>
            </a:endParaRP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redes sociais </a:t>
            </a:r>
            <a:r>
              <a:t>–</a:t>
            </a:r>
            <a:r>
              <a:t> troca de informação P2P</a:t>
            </a:r>
            <a:br/>
            <a:r>
              <a:t>bloggers, youtubers</a:t>
            </a:r>
            <a:endParaRPr>
              <a:solidFill>
                <a:srgbClr val="191919"/>
              </a:solidFill>
            </a:endParaRPr>
          </a:p>
          <a:p>
            <a:pPr marL="308609" marR="40639" indent="-308609" algn="l" defTabSz="912143">
              <a:lnSpc>
                <a:spcPct val="90000"/>
              </a:lnSpc>
              <a:buSzPct val="100000"/>
              <a:buChar char="❖"/>
              <a:defRPr sz="1600">
                <a:solidFill>
                  <a:srgbClr val="191919"/>
                </a:solidFill>
                <a:latin typeface="Arial"/>
                <a:ea typeface="Arial"/>
                <a:cs typeface="Arial"/>
                <a:sym typeface="Arial"/>
              </a:defRPr>
            </a:pPr>
          </a:p>
          <a:p>
            <a:pPr marL="308609" marR="40639" indent="-308609" algn="l" defTabSz="912143">
              <a:lnSpc>
                <a:spcPct val="90000"/>
              </a:lnSpc>
              <a:buSzPct val="100000"/>
              <a:buChar char="❖"/>
              <a:defRPr b="1" sz="1600">
                <a:solidFill>
                  <a:srgbClr val="5E5F64"/>
                </a:solidFill>
                <a:latin typeface="Arial"/>
                <a:ea typeface="Arial"/>
                <a:cs typeface="Arial"/>
                <a:sym typeface="Arial"/>
              </a:defRPr>
            </a:pPr>
            <a:r>
              <a:t>economia compartilhada (uber, airbnb, crowdfunding, crowdsourcing) </a:t>
            </a:r>
            <a:b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7"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8"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sz="3800">
                <a:solidFill>
                  <a:srgbClr val="FFFFFF"/>
                </a:solidFill>
                <a:latin typeface="Arial"/>
                <a:ea typeface="Arial"/>
                <a:cs typeface="Arial"/>
                <a:sym typeface="Arial"/>
              </a:defRPr>
            </a:lvl1pPr>
          </a:lstStyle>
          <a:p>
            <a:pPr/>
            <a:r>
              <a:t>Business Networks Markets</a:t>
            </a:r>
          </a:p>
        </p:txBody>
      </p:sp>
      <p:sp>
        <p:nvSpPr>
          <p:cNvPr id="849"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850" name="Content Placeholder 7" descr="Content Placeholder 7"/>
          <p:cNvPicPr>
            <a:picLocks noChangeAspect="1"/>
          </p:cNvPicPr>
          <p:nvPr/>
        </p:nvPicPr>
        <p:blipFill>
          <a:blip r:embed="rId2">
            <a:extLst/>
          </a:blip>
          <a:srcRect l="0" t="246" r="0" b="0"/>
          <a:stretch>
            <a:fillRect/>
          </a:stretch>
        </p:blipFill>
        <p:spPr>
          <a:xfrm>
            <a:off x="182880" y="2477255"/>
            <a:ext cx="6351845" cy="3507250"/>
          </a:xfrm>
          <a:prstGeom prst="rect">
            <a:avLst/>
          </a:prstGeom>
          <a:ln w="12700">
            <a:miter lim="400000"/>
          </a:ln>
        </p:spPr>
      </p:pic>
      <p:sp>
        <p:nvSpPr>
          <p:cNvPr id="851" name="Text Placeholder 2"/>
          <p:cNvSpPr txBox="1"/>
          <p:nvPr/>
        </p:nvSpPr>
        <p:spPr>
          <a:xfrm>
            <a:off x="6728795" y="2477254"/>
            <a:ext cx="6098690" cy="642934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21356" indent="-321356" algn="l" defTabSz="1733973">
              <a:spcBef>
                <a:spcPts val="1500"/>
              </a:spcBef>
              <a:buClr>
                <a:srgbClr val="6D6E70"/>
              </a:buClr>
              <a:buSzPct val="90000"/>
              <a:buChar char="▪"/>
              <a:defRPr sz="2600">
                <a:solidFill>
                  <a:srgbClr val="5C5D5F"/>
                </a:solidFill>
                <a:latin typeface="Arial"/>
                <a:ea typeface="Arial"/>
                <a:cs typeface="Arial"/>
                <a:sym typeface="Arial"/>
              </a:defRPr>
            </a:pPr>
            <a:r>
              <a:t>Redes de </a:t>
            </a:r>
            <a:r>
              <a:rPr b="1"/>
              <a:t>negócio aumentam conectividade</a:t>
            </a:r>
            <a:endParaRPr b="1"/>
          </a:p>
          <a:p>
            <a:pPr lvl="1" marL="649741" indent="-303666" algn="l" defTabSz="1733973">
              <a:buClr>
                <a:srgbClr val="6D6E70"/>
              </a:buClr>
              <a:buSzPct val="90000"/>
              <a:buFont typeface="Arial"/>
              <a:buChar char="–"/>
              <a:defRPr sz="2600">
                <a:solidFill>
                  <a:srgbClr val="6D6E70"/>
                </a:solidFill>
                <a:latin typeface="Arial"/>
                <a:ea typeface="Arial"/>
                <a:cs typeface="Arial"/>
                <a:sym typeface="Arial"/>
              </a:defRPr>
            </a:pPr>
            <a:r>
              <a:t>Exs Participantes: clientes, fornecedores, </a:t>
            </a:r>
            <a:br/>
            <a:r>
              <a:t>bancos, parceiros</a:t>
            </a:r>
          </a:p>
          <a:p>
            <a:pPr lvl="1" marL="649741" indent="-303666" algn="l" defTabSz="1733973">
              <a:buClr>
                <a:srgbClr val="6D6E70"/>
              </a:buClr>
              <a:buSzPct val="90000"/>
              <a:buFont typeface="Arial"/>
              <a:buChar char="–"/>
              <a:defRPr sz="2600">
                <a:solidFill>
                  <a:srgbClr val="6D6E70"/>
                </a:solidFill>
                <a:latin typeface="Arial"/>
                <a:ea typeface="Arial"/>
                <a:cs typeface="Arial"/>
                <a:sym typeface="Arial"/>
              </a:defRPr>
            </a:pPr>
            <a:r>
              <a:t>Aderência a  legislação de vários países</a:t>
            </a:r>
          </a:p>
          <a:p>
            <a:pPr marL="321356" indent="-321356" algn="l" defTabSz="1733973">
              <a:spcBef>
                <a:spcPts val="1500"/>
              </a:spcBef>
              <a:buClr>
                <a:srgbClr val="6D6E70"/>
              </a:buClr>
              <a:buSzPct val="90000"/>
              <a:buChar char="▪"/>
              <a:defRPr b="1" sz="2600">
                <a:solidFill>
                  <a:srgbClr val="5C5D5F"/>
                </a:solidFill>
                <a:latin typeface="Arial"/>
                <a:ea typeface="Arial"/>
                <a:cs typeface="Arial"/>
                <a:sym typeface="Arial"/>
              </a:defRPr>
            </a:pPr>
            <a:r>
              <a:t>Valor</a:t>
            </a:r>
            <a:r>
              <a:rPr b="0"/>
              <a:t> é gerado, a partir  </a:t>
            </a:r>
            <a:r>
              <a:rPr b="0">
                <a:solidFill>
                  <a:srgbClr val="6D6E70"/>
                </a:solidFill>
              </a:rPr>
              <a:t>do fluxo de mercadorias e serviços dentro da rede de negócio através de transações e smart contracts. </a:t>
            </a:r>
            <a:endParaRPr sz="3000"/>
          </a:p>
          <a:p>
            <a:pPr marL="321356" indent="-321356" algn="l" defTabSz="1733973">
              <a:spcBef>
                <a:spcPts val="1500"/>
              </a:spcBef>
              <a:buClr>
                <a:srgbClr val="6D6E70"/>
              </a:buClr>
              <a:buSzPct val="90000"/>
              <a:buChar char="▪"/>
              <a:defRPr b="1" sz="2600">
                <a:solidFill>
                  <a:srgbClr val="5C5D5F"/>
                </a:solidFill>
                <a:latin typeface="Arial"/>
                <a:ea typeface="Arial"/>
                <a:cs typeface="Arial"/>
                <a:sym typeface="Arial"/>
              </a:defRPr>
            </a:pPr>
            <a:r>
              <a:t>Associações e Consórcios </a:t>
            </a:r>
            <a:r>
              <a:rPr b="0"/>
              <a:t>são necessários para estabelecer a rede.  Processo de governança,</a:t>
            </a:r>
            <a:r>
              <a:rPr b="0">
                <a:solidFill>
                  <a:srgbClr val="6D6E70"/>
                </a:solidFill>
              </a:rPr>
              <a:t> regulamentação da rede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Text Box 40"/>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421858">
              <a:lnSpc>
                <a:spcPct val="90000"/>
              </a:lnSpc>
              <a:defRPr b="1" sz="2952">
                <a:solidFill>
                  <a:srgbClr val="FFFFFF"/>
                </a:solidFill>
                <a:latin typeface="Arial"/>
                <a:ea typeface="Arial"/>
                <a:cs typeface="Arial"/>
                <a:sym typeface="Arial"/>
              </a:defRPr>
            </a:pPr>
            <a:r>
              <a:t>Blockchain </a:t>
            </a:r>
            <a:r>
              <a:t>–</a:t>
            </a:r>
            <a:r>
              <a:t> Uma cadeia  IMUTÁVEL de blocos de transações</a:t>
            </a:r>
          </a:p>
        </p:txBody>
      </p:sp>
      <p:sp>
        <p:nvSpPr>
          <p:cNvPr id="210"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211" name="Picture 10" descr="Picture 10"/>
          <p:cNvPicPr>
            <a:picLocks noChangeAspect="1"/>
          </p:cNvPicPr>
          <p:nvPr/>
        </p:nvPicPr>
        <p:blipFill>
          <a:blip r:embed="rId2">
            <a:extLst/>
          </a:blip>
          <a:stretch>
            <a:fillRect/>
          </a:stretch>
        </p:blipFill>
        <p:spPr>
          <a:xfrm>
            <a:off x="-1" y="2593006"/>
            <a:ext cx="13004802" cy="4108432"/>
          </a:xfrm>
          <a:prstGeom prst="rect">
            <a:avLst/>
          </a:prstGeom>
          <a:ln w="12700">
            <a:miter lim="400000"/>
          </a:ln>
        </p:spPr>
      </p:pic>
      <p:pic>
        <p:nvPicPr>
          <p:cNvPr id="212" name="Picture 11" descr="Picture 11"/>
          <p:cNvPicPr>
            <a:picLocks noChangeAspect="1"/>
          </p:cNvPicPr>
          <p:nvPr/>
        </p:nvPicPr>
        <p:blipFill>
          <a:blip r:embed="rId3">
            <a:extLst/>
          </a:blip>
          <a:stretch>
            <a:fillRect/>
          </a:stretch>
        </p:blipFill>
        <p:spPr>
          <a:xfrm flipH="1">
            <a:off x="-2" y="6687148"/>
            <a:ext cx="13004801" cy="1794115"/>
          </a:xfrm>
          <a:prstGeom prst="rect">
            <a:avLst/>
          </a:prstGeom>
          <a:ln w="12700">
            <a:miter lim="400000"/>
          </a:ln>
        </p:spPr>
      </p:pic>
      <p:pic>
        <p:nvPicPr>
          <p:cNvPr id="213" name="Picture 12" descr="Picture 12"/>
          <p:cNvPicPr>
            <a:picLocks noChangeAspect="1"/>
          </p:cNvPicPr>
          <p:nvPr/>
        </p:nvPicPr>
        <p:blipFill>
          <a:blip r:embed="rId4">
            <a:extLst/>
          </a:blip>
          <a:stretch>
            <a:fillRect/>
          </a:stretch>
        </p:blipFill>
        <p:spPr>
          <a:xfrm>
            <a:off x="1" y="6798496"/>
            <a:ext cx="4615991" cy="1429151"/>
          </a:xfrm>
          <a:prstGeom prst="rect">
            <a:avLst/>
          </a:prstGeom>
          <a:ln w="12700">
            <a:miter lim="400000"/>
          </a:ln>
        </p:spPr>
      </p:pic>
      <p:pic>
        <p:nvPicPr>
          <p:cNvPr id="214" name="Picture 13" descr="Picture 13"/>
          <p:cNvPicPr>
            <a:picLocks noChangeAspect="1"/>
          </p:cNvPicPr>
          <p:nvPr/>
        </p:nvPicPr>
        <p:blipFill>
          <a:blip r:embed="rId4">
            <a:extLst/>
          </a:blip>
          <a:stretch>
            <a:fillRect/>
          </a:stretch>
        </p:blipFill>
        <p:spPr>
          <a:xfrm>
            <a:off x="8221906" y="6798496"/>
            <a:ext cx="4615991" cy="1429151"/>
          </a:xfrm>
          <a:prstGeom prst="rect">
            <a:avLst/>
          </a:prstGeom>
          <a:ln w="12700">
            <a:miter lim="400000"/>
          </a:ln>
        </p:spPr>
      </p:pic>
      <p:pic>
        <p:nvPicPr>
          <p:cNvPr id="215" name="Picture 14" descr="Picture 14"/>
          <p:cNvPicPr>
            <a:picLocks noChangeAspect="1"/>
          </p:cNvPicPr>
          <p:nvPr/>
        </p:nvPicPr>
        <p:blipFill>
          <a:blip r:embed="rId5">
            <a:extLst/>
          </a:blip>
          <a:stretch>
            <a:fillRect/>
          </a:stretch>
        </p:blipFill>
        <p:spPr>
          <a:xfrm>
            <a:off x="-2" y="8133001"/>
            <a:ext cx="855964" cy="150000"/>
          </a:xfrm>
          <a:prstGeom prst="rect">
            <a:avLst/>
          </a:prstGeom>
          <a:ln w="12700">
            <a:miter lim="400000"/>
          </a:ln>
        </p:spPr>
      </p:pic>
      <p:pic>
        <p:nvPicPr>
          <p:cNvPr id="216" name="Picture 15" descr="Picture 15"/>
          <p:cNvPicPr>
            <a:picLocks noChangeAspect="1"/>
          </p:cNvPicPr>
          <p:nvPr/>
        </p:nvPicPr>
        <p:blipFill>
          <a:blip r:embed="rId5">
            <a:extLst/>
          </a:blip>
          <a:stretch>
            <a:fillRect/>
          </a:stretch>
        </p:blipFill>
        <p:spPr>
          <a:xfrm>
            <a:off x="7708926" y="8120517"/>
            <a:ext cx="855964" cy="150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4"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612595">
              <a:lnSpc>
                <a:spcPct val="90000"/>
              </a:lnSpc>
              <a:defRPr b="1" sz="3534">
                <a:solidFill>
                  <a:srgbClr val="FFFFFF"/>
                </a:solidFill>
                <a:latin typeface="Arial"/>
                <a:ea typeface="Arial"/>
                <a:cs typeface="Arial"/>
                <a:sym typeface="Arial"/>
              </a:defRPr>
            </a:pPr>
            <a:r>
              <a:t>Business Networks BR </a:t>
            </a:r>
            <a:r>
              <a:t>–</a:t>
            </a:r>
            <a:r>
              <a:t> AgriChain, FoodSafety-BR</a:t>
            </a:r>
          </a:p>
        </p:txBody>
      </p:sp>
      <p:sp>
        <p:nvSpPr>
          <p:cNvPr id="855"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856" name="Picture 3" descr="Picture 3"/>
          <p:cNvPicPr>
            <a:picLocks noChangeAspect="1"/>
          </p:cNvPicPr>
          <p:nvPr/>
        </p:nvPicPr>
        <p:blipFill>
          <a:blip r:embed="rId2">
            <a:extLst/>
          </a:blip>
          <a:stretch>
            <a:fillRect/>
          </a:stretch>
        </p:blipFill>
        <p:spPr>
          <a:xfrm>
            <a:off x="4483642" y="2115509"/>
            <a:ext cx="6509175" cy="4106334"/>
          </a:xfrm>
          <a:prstGeom prst="rect">
            <a:avLst/>
          </a:prstGeom>
          <a:ln w="12700">
            <a:miter lim="400000"/>
          </a:ln>
        </p:spPr>
      </p:pic>
      <p:pic>
        <p:nvPicPr>
          <p:cNvPr id="857" name="Picture 4" descr="Picture 4"/>
          <p:cNvPicPr>
            <a:picLocks noChangeAspect="1"/>
          </p:cNvPicPr>
          <p:nvPr/>
        </p:nvPicPr>
        <p:blipFill>
          <a:blip r:embed="rId3">
            <a:extLst/>
          </a:blip>
          <a:stretch>
            <a:fillRect/>
          </a:stretch>
        </p:blipFill>
        <p:spPr>
          <a:xfrm>
            <a:off x="6105032" y="4070772"/>
            <a:ext cx="4585549" cy="4463629"/>
          </a:xfrm>
          <a:prstGeom prst="rect">
            <a:avLst/>
          </a:prstGeom>
          <a:ln w="12700">
            <a:miter lim="400000"/>
          </a:ln>
        </p:spPr>
      </p:pic>
      <p:pic>
        <p:nvPicPr>
          <p:cNvPr id="858" name="Picture 2" descr="Picture 2"/>
          <p:cNvPicPr>
            <a:picLocks noChangeAspect="1"/>
          </p:cNvPicPr>
          <p:nvPr/>
        </p:nvPicPr>
        <p:blipFill>
          <a:blip r:embed="rId4">
            <a:extLst/>
          </a:blip>
          <a:stretch>
            <a:fillRect/>
          </a:stretch>
        </p:blipFill>
        <p:spPr>
          <a:xfrm>
            <a:off x="645725" y="2115509"/>
            <a:ext cx="5459308" cy="51037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1"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sz="3800">
                <a:solidFill>
                  <a:srgbClr val="FFFFFF"/>
                </a:solidFill>
                <a:latin typeface="Arial"/>
                <a:ea typeface="Arial"/>
                <a:cs typeface="Arial"/>
                <a:sym typeface="Arial"/>
              </a:defRPr>
            </a:lvl1pPr>
          </a:lstStyle>
          <a:p>
            <a:pPr/>
            <a:r>
              <a:t>Agritech Business Network</a:t>
            </a:r>
          </a:p>
        </p:txBody>
      </p:sp>
      <p:sp>
        <p:nvSpPr>
          <p:cNvPr id="862"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sp>
        <p:nvSpPr>
          <p:cNvPr id="863" name="Oval 8"/>
          <p:cNvSpPr/>
          <p:nvPr/>
        </p:nvSpPr>
        <p:spPr>
          <a:xfrm>
            <a:off x="6785106" y="2119281"/>
            <a:ext cx="1012692" cy="1058052"/>
          </a:xfrm>
          <a:prstGeom prst="ellipse">
            <a:avLst/>
          </a:prstGeom>
          <a:solidFill>
            <a:srgbClr val="0084A4"/>
          </a:solidFill>
          <a:ln w="25400">
            <a:solidFill>
              <a:srgbClr val="00809F"/>
            </a:solidFill>
          </a:ln>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sp>
        <p:nvSpPr>
          <p:cNvPr id="864" name="Oval 9"/>
          <p:cNvSpPr/>
          <p:nvPr/>
        </p:nvSpPr>
        <p:spPr>
          <a:xfrm>
            <a:off x="10065619" y="2174317"/>
            <a:ext cx="1012692" cy="1058052"/>
          </a:xfrm>
          <a:prstGeom prst="ellipse">
            <a:avLst/>
          </a:prstGeom>
          <a:solidFill>
            <a:srgbClr val="00FDFF"/>
          </a:solidFill>
          <a:ln w="25400">
            <a:solidFill>
              <a:srgbClr val="00809F"/>
            </a:solidFill>
          </a:ln>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sp>
        <p:nvSpPr>
          <p:cNvPr id="865" name="Slide Number Placeholder 3"/>
          <p:cNvSpPr txBox="1"/>
          <p:nvPr/>
        </p:nvSpPr>
        <p:spPr>
          <a:xfrm>
            <a:off x="12328220" y="8871929"/>
            <a:ext cx="552286" cy="221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1733973">
              <a:defRPr sz="1600">
                <a:solidFill>
                  <a:srgbClr val="7F7F7F"/>
                </a:solidFill>
                <a:latin typeface="Arial"/>
                <a:ea typeface="Arial"/>
                <a:cs typeface="Arial"/>
                <a:sym typeface="Arial"/>
              </a:defRPr>
            </a:lvl1pPr>
          </a:lstStyle>
          <a:p>
            <a:pPr/>
            <a:r>
              <a:t>12</a:t>
            </a:r>
          </a:p>
        </p:txBody>
      </p:sp>
      <p:grpSp>
        <p:nvGrpSpPr>
          <p:cNvPr id="868" name="Rectangle 11"/>
          <p:cNvGrpSpPr/>
          <p:nvPr/>
        </p:nvGrpSpPr>
        <p:grpSpPr>
          <a:xfrm>
            <a:off x="974991" y="6498118"/>
            <a:ext cx="1344240" cy="539986"/>
            <a:chOff x="0" y="-33513"/>
            <a:chExt cx="1344238" cy="539984"/>
          </a:xfrm>
        </p:grpSpPr>
        <p:sp>
          <p:nvSpPr>
            <p:cNvPr id="866" name="Rectangle"/>
            <p:cNvSpPr/>
            <p:nvPr/>
          </p:nvSpPr>
          <p:spPr>
            <a:xfrm>
              <a:off x="0" y="19932"/>
              <a:ext cx="1344239" cy="433093"/>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867" name="Contrato Venda"/>
            <p:cNvSpPr txBox="1"/>
            <p:nvPr/>
          </p:nvSpPr>
          <p:spPr>
            <a:xfrm>
              <a:off x="0" y="-33514"/>
              <a:ext cx="1344239"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r>
                <a:t>Contrato</a:t>
              </a:r>
              <a:br/>
              <a:r>
                <a:t>Venda</a:t>
              </a:r>
            </a:p>
          </p:txBody>
        </p:sp>
      </p:grpSp>
      <p:grpSp>
        <p:nvGrpSpPr>
          <p:cNvPr id="871" name="Rectangle 12"/>
          <p:cNvGrpSpPr/>
          <p:nvPr/>
        </p:nvGrpSpPr>
        <p:grpSpPr>
          <a:xfrm>
            <a:off x="2447884" y="6546202"/>
            <a:ext cx="1412862" cy="433094"/>
            <a:chOff x="0" y="0"/>
            <a:chExt cx="1412861" cy="433092"/>
          </a:xfrm>
        </p:grpSpPr>
        <p:sp>
          <p:nvSpPr>
            <p:cNvPr id="869" name="Rectangle"/>
            <p:cNvSpPr/>
            <p:nvPr/>
          </p:nvSpPr>
          <p:spPr>
            <a:xfrm>
              <a:off x="-1" y="-1"/>
              <a:ext cx="1412863" cy="433094"/>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70" name="Transporte"/>
            <p:cNvSpPr txBox="1"/>
            <p:nvPr/>
          </p:nvSpPr>
          <p:spPr>
            <a:xfrm>
              <a:off x="-1" y="43708"/>
              <a:ext cx="1412863"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Transporte</a:t>
              </a:r>
            </a:p>
          </p:txBody>
        </p:sp>
      </p:grpSp>
      <p:grpSp>
        <p:nvGrpSpPr>
          <p:cNvPr id="874" name="Rectangle 13"/>
          <p:cNvGrpSpPr/>
          <p:nvPr/>
        </p:nvGrpSpPr>
        <p:grpSpPr>
          <a:xfrm>
            <a:off x="4084349" y="6578130"/>
            <a:ext cx="1384656" cy="433093"/>
            <a:chOff x="0" y="0"/>
            <a:chExt cx="1384655" cy="433092"/>
          </a:xfrm>
        </p:grpSpPr>
        <p:sp>
          <p:nvSpPr>
            <p:cNvPr id="872" name="Rectangle"/>
            <p:cNvSpPr/>
            <p:nvPr/>
          </p:nvSpPr>
          <p:spPr>
            <a:xfrm>
              <a:off x="-1" y="-1"/>
              <a:ext cx="1384657" cy="433094"/>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73" name="Cooperativa"/>
            <p:cNvSpPr txBox="1"/>
            <p:nvPr/>
          </p:nvSpPr>
          <p:spPr>
            <a:xfrm>
              <a:off x="-1" y="43708"/>
              <a:ext cx="1384657"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Cooperativa</a:t>
              </a:r>
            </a:p>
          </p:txBody>
        </p:sp>
      </p:grpSp>
      <p:grpSp>
        <p:nvGrpSpPr>
          <p:cNvPr id="877" name="Rectangle 14"/>
          <p:cNvGrpSpPr/>
          <p:nvPr/>
        </p:nvGrpSpPr>
        <p:grpSpPr>
          <a:xfrm>
            <a:off x="5629606" y="6558799"/>
            <a:ext cx="1453279" cy="433094"/>
            <a:chOff x="0" y="0"/>
            <a:chExt cx="1453277" cy="433092"/>
          </a:xfrm>
        </p:grpSpPr>
        <p:sp>
          <p:nvSpPr>
            <p:cNvPr id="875" name="Rectangle"/>
            <p:cNvSpPr/>
            <p:nvPr/>
          </p:nvSpPr>
          <p:spPr>
            <a:xfrm>
              <a:off x="0" y="-1"/>
              <a:ext cx="1453278" cy="433094"/>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876" name="Trading"/>
            <p:cNvSpPr txBox="1"/>
            <p:nvPr/>
          </p:nvSpPr>
          <p:spPr>
            <a:xfrm>
              <a:off x="0" y="43708"/>
              <a:ext cx="1453278"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Trading</a:t>
              </a:r>
            </a:p>
          </p:txBody>
        </p:sp>
      </p:grpSp>
      <p:grpSp>
        <p:nvGrpSpPr>
          <p:cNvPr id="880" name="Rectangle 15"/>
          <p:cNvGrpSpPr/>
          <p:nvPr/>
        </p:nvGrpSpPr>
        <p:grpSpPr>
          <a:xfrm>
            <a:off x="7148482" y="6505353"/>
            <a:ext cx="1477717" cy="539986"/>
            <a:chOff x="0" y="-33513"/>
            <a:chExt cx="1477716" cy="539984"/>
          </a:xfrm>
        </p:grpSpPr>
        <p:sp>
          <p:nvSpPr>
            <p:cNvPr id="878" name="Rectangle"/>
            <p:cNvSpPr/>
            <p:nvPr/>
          </p:nvSpPr>
          <p:spPr>
            <a:xfrm>
              <a:off x="0" y="19932"/>
              <a:ext cx="1477717" cy="433093"/>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79" name="Produtor de Sementes"/>
            <p:cNvSpPr txBox="1"/>
            <p:nvPr/>
          </p:nvSpPr>
          <p:spPr>
            <a:xfrm>
              <a:off x="0" y="-33514"/>
              <a:ext cx="1477717"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Produtor de Sementes</a:t>
              </a:r>
            </a:p>
          </p:txBody>
        </p:sp>
      </p:grpSp>
      <p:grpSp>
        <p:nvGrpSpPr>
          <p:cNvPr id="883" name="Rectangle 16"/>
          <p:cNvGrpSpPr/>
          <p:nvPr/>
        </p:nvGrpSpPr>
        <p:grpSpPr>
          <a:xfrm>
            <a:off x="8686967" y="6561401"/>
            <a:ext cx="1135547" cy="433093"/>
            <a:chOff x="0" y="0"/>
            <a:chExt cx="1135546" cy="433092"/>
          </a:xfrm>
        </p:grpSpPr>
        <p:sp>
          <p:nvSpPr>
            <p:cNvPr id="881" name="Rectangle"/>
            <p:cNvSpPr/>
            <p:nvPr/>
          </p:nvSpPr>
          <p:spPr>
            <a:xfrm>
              <a:off x="-1" y="-1"/>
              <a:ext cx="1135548" cy="433094"/>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82" name="Transporte"/>
            <p:cNvSpPr txBox="1"/>
            <p:nvPr/>
          </p:nvSpPr>
          <p:spPr>
            <a:xfrm>
              <a:off x="-1" y="43708"/>
              <a:ext cx="1135548"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Transporte</a:t>
              </a:r>
            </a:p>
          </p:txBody>
        </p:sp>
      </p:grpSp>
      <p:grpSp>
        <p:nvGrpSpPr>
          <p:cNvPr id="886" name="Rectangle 17"/>
          <p:cNvGrpSpPr/>
          <p:nvPr/>
        </p:nvGrpSpPr>
        <p:grpSpPr>
          <a:xfrm>
            <a:off x="9921288" y="6561401"/>
            <a:ext cx="1477868" cy="433093"/>
            <a:chOff x="0" y="0"/>
            <a:chExt cx="1477866" cy="433092"/>
          </a:xfrm>
        </p:grpSpPr>
        <p:sp>
          <p:nvSpPr>
            <p:cNvPr id="884" name="Rectangle"/>
            <p:cNvSpPr/>
            <p:nvPr/>
          </p:nvSpPr>
          <p:spPr>
            <a:xfrm>
              <a:off x="-1" y="-1"/>
              <a:ext cx="1477868" cy="433094"/>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885" name="Porto"/>
            <p:cNvSpPr txBox="1"/>
            <p:nvPr/>
          </p:nvSpPr>
          <p:spPr>
            <a:xfrm>
              <a:off x="-1" y="43708"/>
              <a:ext cx="1477868"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Porto</a:t>
              </a:r>
            </a:p>
          </p:txBody>
        </p:sp>
      </p:grpSp>
      <p:sp>
        <p:nvSpPr>
          <p:cNvPr id="939" name="Straight Connector 18"/>
          <p:cNvSpPr/>
          <p:nvPr/>
        </p:nvSpPr>
        <p:spPr>
          <a:xfrm>
            <a:off x="2331907" y="6768996"/>
            <a:ext cx="6342361" cy="8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940" name="Straight Connector 19"/>
          <p:cNvSpPr/>
          <p:nvPr/>
        </p:nvSpPr>
        <p:spPr>
          <a:xfrm>
            <a:off x="9835126" y="6777947"/>
            <a:ext cx="7346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941" name="Straight Connector 20"/>
          <p:cNvSpPr/>
          <p:nvPr/>
        </p:nvSpPr>
        <p:spPr>
          <a:xfrm>
            <a:off x="10660221" y="6765430"/>
            <a:ext cx="2" cy="12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942" name="Straight Connector 21"/>
          <p:cNvSpPr/>
          <p:nvPr/>
        </p:nvSpPr>
        <p:spPr>
          <a:xfrm>
            <a:off x="2383557" y="6765430"/>
            <a:ext cx="1588991" cy="13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943" name="Straight Connector 22"/>
          <p:cNvSpPr/>
          <p:nvPr/>
        </p:nvSpPr>
        <p:spPr>
          <a:xfrm>
            <a:off x="3972547" y="6778712"/>
            <a:ext cx="1576759" cy="6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944" name="Straight Connector 23"/>
          <p:cNvSpPr/>
          <p:nvPr/>
        </p:nvSpPr>
        <p:spPr>
          <a:xfrm>
            <a:off x="5549305" y="6775345"/>
            <a:ext cx="1566379" cy="9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50800">
            <a:solidFill>
              <a:srgbClr val="6D6E70"/>
            </a:solidFill>
            <a:headEnd type="oval"/>
            <a:tailEnd type="oval"/>
          </a:ln>
          <a:effectLst>
            <a:outerShdw sx="100000" sy="100000" kx="0" ky="0" algn="b" rotWithShape="0" blurRad="50800" dist="25400" dir="5400000">
              <a:srgbClr val="000000">
                <a:alpha val="35000"/>
              </a:srgbClr>
            </a:outerShdw>
          </a:effectLst>
        </p:spPr>
        <p:txBody>
          <a:bodyPr/>
          <a:lstStyle/>
          <a:p>
            <a:pPr/>
          </a:p>
        </p:txBody>
      </p:sp>
      <p:sp>
        <p:nvSpPr>
          <p:cNvPr id="893" name="Straight Connector 24"/>
          <p:cNvSpPr/>
          <p:nvPr/>
        </p:nvSpPr>
        <p:spPr>
          <a:xfrm>
            <a:off x="248499" y="7309476"/>
            <a:ext cx="12756303" cy="38478"/>
          </a:xfrm>
          <a:prstGeom prst="line">
            <a:avLst/>
          </a:prstGeom>
          <a:ln w="25400">
            <a:solidFill>
              <a:srgbClr val="BFBFBF"/>
            </a:solidFill>
            <a:prstDash val="dash"/>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sp>
        <p:nvSpPr>
          <p:cNvPr id="894" name="Straight Connector 25"/>
          <p:cNvSpPr/>
          <p:nvPr/>
        </p:nvSpPr>
        <p:spPr>
          <a:xfrm>
            <a:off x="957584" y="3291305"/>
            <a:ext cx="11396916" cy="1"/>
          </a:xfrm>
          <a:prstGeom prst="line">
            <a:avLst/>
          </a:prstGeom>
          <a:ln w="25400">
            <a:solidFill>
              <a:srgbClr val="BFBFBF"/>
            </a:solidFill>
            <a:prstDash val="dash"/>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grpSp>
        <p:nvGrpSpPr>
          <p:cNvPr id="897" name="Rectangle 26"/>
          <p:cNvGrpSpPr/>
          <p:nvPr/>
        </p:nvGrpSpPr>
        <p:grpSpPr>
          <a:xfrm>
            <a:off x="248497" y="6132296"/>
            <a:ext cx="540100" cy="1077913"/>
            <a:chOff x="0" y="0"/>
            <a:chExt cx="540098" cy="1077912"/>
          </a:xfrm>
        </p:grpSpPr>
        <p:sp>
          <p:nvSpPr>
            <p:cNvPr id="895" name="Rectangle"/>
            <p:cNvSpPr/>
            <p:nvPr/>
          </p:nvSpPr>
          <p:spPr>
            <a:xfrm rot="16200000">
              <a:off x="-268907" y="268906"/>
              <a:ext cx="1077913" cy="540100"/>
            </a:xfrm>
            <a:prstGeom prst="rect">
              <a:avLst/>
            </a:prstGeom>
            <a:solidFill>
              <a:srgbClr val="FFFFFF"/>
            </a:solidFill>
            <a:ln w="25400" cap="flat">
              <a:solidFill>
                <a:srgbClr val="DEDFD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96" name="Blockchain"/>
            <p:cNvSpPr txBox="1"/>
            <p:nvPr/>
          </p:nvSpPr>
          <p:spPr>
            <a:xfrm rot="16200000">
              <a:off x="-268907" y="366118"/>
              <a:ext cx="1077913"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Blockchain</a:t>
              </a:r>
            </a:p>
          </p:txBody>
        </p:sp>
      </p:grpSp>
      <p:grpSp>
        <p:nvGrpSpPr>
          <p:cNvPr id="900" name="Rectangle 27"/>
          <p:cNvGrpSpPr/>
          <p:nvPr/>
        </p:nvGrpSpPr>
        <p:grpSpPr>
          <a:xfrm>
            <a:off x="243711" y="2317267"/>
            <a:ext cx="433093" cy="2270264"/>
            <a:chOff x="0" y="0"/>
            <a:chExt cx="433092" cy="2270263"/>
          </a:xfrm>
        </p:grpSpPr>
        <p:sp>
          <p:nvSpPr>
            <p:cNvPr id="898" name="Rectangle"/>
            <p:cNvSpPr/>
            <p:nvPr/>
          </p:nvSpPr>
          <p:spPr>
            <a:xfrm rot="16200000">
              <a:off x="-918586" y="918585"/>
              <a:ext cx="2270264" cy="433093"/>
            </a:xfrm>
            <a:prstGeom prst="rect">
              <a:avLst/>
            </a:prstGeom>
            <a:solidFill>
              <a:srgbClr val="FFFFFF"/>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899" name="Fontes"/>
            <p:cNvSpPr txBox="1"/>
            <p:nvPr/>
          </p:nvSpPr>
          <p:spPr>
            <a:xfrm rot="16200000">
              <a:off x="-918586" y="962294"/>
              <a:ext cx="2270264" cy="345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Fontes</a:t>
              </a:r>
            </a:p>
          </p:txBody>
        </p:sp>
      </p:grpSp>
      <p:pic>
        <p:nvPicPr>
          <p:cNvPr id="901" name="Picture 28" descr="Picture 28"/>
          <p:cNvPicPr>
            <a:picLocks noChangeAspect="1"/>
          </p:cNvPicPr>
          <p:nvPr/>
        </p:nvPicPr>
        <p:blipFill>
          <a:blip r:embed="rId2">
            <a:extLst/>
          </a:blip>
          <a:stretch>
            <a:fillRect/>
          </a:stretch>
        </p:blipFill>
        <p:spPr>
          <a:xfrm>
            <a:off x="1015608" y="2223044"/>
            <a:ext cx="1019985" cy="1019984"/>
          </a:xfrm>
          <a:prstGeom prst="rect">
            <a:avLst/>
          </a:prstGeom>
          <a:ln w="12700">
            <a:miter lim="400000"/>
          </a:ln>
        </p:spPr>
      </p:pic>
      <p:pic>
        <p:nvPicPr>
          <p:cNvPr id="902" name="Picture 29" descr="Picture 29"/>
          <p:cNvPicPr>
            <a:picLocks noChangeAspect="1"/>
          </p:cNvPicPr>
          <p:nvPr/>
        </p:nvPicPr>
        <p:blipFill>
          <a:blip r:embed="rId3">
            <a:extLst/>
          </a:blip>
          <a:stretch>
            <a:fillRect/>
          </a:stretch>
        </p:blipFill>
        <p:spPr>
          <a:xfrm>
            <a:off x="3559630" y="2150308"/>
            <a:ext cx="1125025" cy="1125026"/>
          </a:xfrm>
          <a:prstGeom prst="rect">
            <a:avLst/>
          </a:prstGeom>
          <a:ln w="12700">
            <a:miter lim="400000"/>
          </a:ln>
        </p:spPr>
      </p:pic>
      <p:pic>
        <p:nvPicPr>
          <p:cNvPr id="903" name="Picture 30" descr="Picture 30"/>
          <p:cNvPicPr>
            <a:picLocks noChangeAspect="1"/>
          </p:cNvPicPr>
          <p:nvPr/>
        </p:nvPicPr>
        <p:blipFill>
          <a:blip r:embed="rId4">
            <a:extLst/>
          </a:blip>
          <a:stretch>
            <a:fillRect/>
          </a:stretch>
        </p:blipFill>
        <p:spPr>
          <a:xfrm>
            <a:off x="1117341" y="3509448"/>
            <a:ext cx="636919" cy="636919"/>
          </a:xfrm>
          <a:prstGeom prst="rect">
            <a:avLst/>
          </a:prstGeom>
          <a:ln w="12700">
            <a:miter lim="400000"/>
          </a:ln>
        </p:spPr>
      </p:pic>
      <p:pic>
        <p:nvPicPr>
          <p:cNvPr id="904" name="Picture 31" descr="Picture 31"/>
          <p:cNvPicPr>
            <a:picLocks noChangeAspect="1"/>
          </p:cNvPicPr>
          <p:nvPr/>
        </p:nvPicPr>
        <p:blipFill>
          <a:blip r:embed="rId5">
            <a:extLst/>
          </a:blip>
          <a:stretch>
            <a:fillRect/>
          </a:stretch>
        </p:blipFill>
        <p:spPr>
          <a:xfrm flipH="1">
            <a:off x="3892647" y="4451256"/>
            <a:ext cx="562513" cy="479458"/>
          </a:xfrm>
          <a:prstGeom prst="rect">
            <a:avLst/>
          </a:prstGeom>
          <a:ln w="12700">
            <a:miter lim="400000"/>
          </a:ln>
        </p:spPr>
      </p:pic>
      <p:pic>
        <p:nvPicPr>
          <p:cNvPr id="905" name="Picture 32" descr="Picture 32"/>
          <p:cNvPicPr>
            <a:picLocks noChangeAspect="1"/>
          </p:cNvPicPr>
          <p:nvPr/>
        </p:nvPicPr>
        <p:blipFill>
          <a:blip r:embed="rId4">
            <a:extLst/>
          </a:blip>
          <a:stretch>
            <a:fillRect/>
          </a:stretch>
        </p:blipFill>
        <p:spPr>
          <a:xfrm flipH="1">
            <a:off x="3683841" y="3815662"/>
            <a:ext cx="747252" cy="636919"/>
          </a:xfrm>
          <a:prstGeom prst="rect">
            <a:avLst/>
          </a:prstGeom>
          <a:ln w="12700">
            <a:miter lim="400000"/>
          </a:ln>
        </p:spPr>
      </p:pic>
      <p:sp>
        <p:nvSpPr>
          <p:cNvPr id="906" name="Oval 33"/>
          <p:cNvSpPr/>
          <p:nvPr/>
        </p:nvSpPr>
        <p:spPr>
          <a:xfrm>
            <a:off x="5572299" y="2153618"/>
            <a:ext cx="1012691" cy="1058052"/>
          </a:xfrm>
          <a:prstGeom prst="ellipse">
            <a:avLst/>
          </a:prstGeom>
          <a:solidFill>
            <a:srgbClr val="5C5D5F"/>
          </a:solidFill>
          <a:ln w="25400">
            <a:solidFill>
              <a:srgbClr val="00809F"/>
            </a:solidFill>
          </a:ln>
        </p:spPr>
        <p:txBody>
          <a:bodyPr lIns="0" tIns="0" rIns="0" bIns="0" anchor="ctr"/>
          <a:lstStyle/>
          <a:p>
            <a:pPr defTabSz="1733973">
              <a:lnSpc>
                <a:spcPct val="90000"/>
              </a:lnSpc>
              <a:defRPr sz="2800">
                <a:solidFill>
                  <a:srgbClr val="FFFFFF"/>
                </a:solidFill>
                <a:latin typeface="HelvNeue Light for IBM"/>
                <a:ea typeface="HelvNeue Light for IBM"/>
                <a:cs typeface="HelvNeue Light for IBM"/>
                <a:sym typeface="HelvNeue Light for IBM"/>
              </a:defRPr>
            </a:pPr>
          </a:p>
        </p:txBody>
      </p:sp>
      <p:pic>
        <p:nvPicPr>
          <p:cNvPr id="907" name="Picture 34" descr="Picture 34"/>
          <p:cNvPicPr>
            <a:picLocks noChangeAspect="1"/>
          </p:cNvPicPr>
          <p:nvPr/>
        </p:nvPicPr>
        <p:blipFill>
          <a:blip r:embed="rId6">
            <a:extLst/>
          </a:blip>
          <a:stretch>
            <a:fillRect/>
          </a:stretch>
        </p:blipFill>
        <p:spPr>
          <a:xfrm>
            <a:off x="5772915" y="2351169"/>
            <a:ext cx="703615" cy="703615"/>
          </a:xfrm>
          <a:prstGeom prst="rect">
            <a:avLst/>
          </a:prstGeom>
          <a:ln w="12700">
            <a:miter lim="400000"/>
          </a:ln>
        </p:spPr>
      </p:pic>
      <p:pic>
        <p:nvPicPr>
          <p:cNvPr id="908" name="Picture 35" descr="Picture 35"/>
          <p:cNvPicPr>
            <a:picLocks noChangeAspect="1"/>
          </p:cNvPicPr>
          <p:nvPr/>
        </p:nvPicPr>
        <p:blipFill>
          <a:blip r:embed="rId7">
            <a:extLst/>
          </a:blip>
          <a:stretch>
            <a:fillRect/>
          </a:stretch>
        </p:blipFill>
        <p:spPr>
          <a:xfrm>
            <a:off x="6939450" y="2294564"/>
            <a:ext cx="752240" cy="752240"/>
          </a:xfrm>
          <a:prstGeom prst="rect">
            <a:avLst/>
          </a:prstGeom>
          <a:ln w="12700">
            <a:miter lim="400000"/>
          </a:ln>
        </p:spPr>
      </p:pic>
      <p:pic>
        <p:nvPicPr>
          <p:cNvPr id="909" name="Picture 36" descr="Picture 36"/>
          <p:cNvPicPr>
            <a:picLocks noChangeAspect="1"/>
          </p:cNvPicPr>
          <p:nvPr/>
        </p:nvPicPr>
        <p:blipFill>
          <a:blip r:embed="rId8">
            <a:extLst/>
          </a:blip>
          <a:stretch>
            <a:fillRect/>
          </a:stretch>
        </p:blipFill>
        <p:spPr>
          <a:xfrm>
            <a:off x="10183546" y="2311221"/>
            <a:ext cx="812080" cy="812080"/>
          </a:xfrm>
          <a:prstGeom prst="rect">
            <a:avLst/>
          </a:prstGeom>
          <a:ln w="12700">
            <a:miter lim="400000"/>
          </a:ln>
        </p:spPr>
      </p:pic>
      <p:pic>
        <p:nvPicPr>
          <p:cNvPr id="910" name="Picture 37" descr="Picture 37"/>
          <p:cNvPicPr>
            <a:picLocks noChangeAspect="1"/>
          </p:cNvPicPr>
          <p:nvPr/>
        </p:nvPicPr>
        <p:blipFill>
          <a:blip r:embed="rId9">
            <a:extLst/>
          </a:blip>
          <a:stretch>
            <a:fillRect/>
          </a:stretch>
        </p:blipFill>
        <p:spPr>
          <a:xfrm>
            <a:off x="10099776" y="5151320"/>
            <a:ext cx="594461" cy="594461"/>
          </a:xfrm>
          <a:prstGeom prst="rect">
            <a:avLst/>
          </a:prstGeom>
          <a:ln w="12700">
            <a:miter lim="400000"/>
          </a:ln>
        </p:spPr>
      </p:pic>
      <p:pic>
        <p:nvPicPr>
          <p:cNvPr id="911" name="Picture 38" descr="Picture 38"/>
          <p:cNvPicPr>
            <a:picLocks noChangeAspect="1"/>
          </p:cNvPicPr>
          <p:nvPr/>
        </p:nvPicPr>
        <p:blipFill>
          <a:blip r:embed="rId10">
            <a:extLst/>
          </a:blip>
          <a:stretch>
            <a:fillRect/>
          </a:stretch>
        </p:blipFill>
        <p:spPr>
          <a:xfrm>
            <a:off x="10724668" y="5111306"/>
            <a:ext cx="674490" cy="674489"/>
          </a:xfrm>
          <a:prstGeom prst="rect">
            <a:avLst/>
          </a:prstGeom>
          <a:ln w="12700">
            <a:miter lim="400000"/>
          </a:ln>
        </p:spPr>
      </p:pic>
      <p:sp>
        <p:nvSpPr>
          <p:cNvPr id="912" name="Straight Connector 39"/>
          <p:cNvSpPr/>
          <p:nvPr/>
        </p:nvSpPr>
        <p:spPr>
          <a:xfrm>
            <a:off x="1" y="5006226"/>
            <a:ext cx="13006899" cy="1"/>
          </a:xfrm>
          <a:prstGeom prst="line">
            <a:avLst/>
          </a:prstGeom>
          <a:ln w="25400">
            <a:solidFill>
              <a:srgbClr val="BFBFBF"/>
            </a:solidFill>
            <a:prstDash val="dash"/>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grpSp>
        <p:nvGrpSpPr>
          <p:cNvPr id="915" name="Rectangle 40"/>
          <p:cNvGrpSpPr/>
          <p:nvPr/>
        </p:nvGrpSpPr>
        <p:grpSpPr>
          <a:xfrm>
            <a:off x="4750926" y="5692334"/>
            <a:ext cx="1110322" cy="539986"/>
            <a:chOff x="0" y="-33513"/>
            <a:chExt cx="1110321" cy="539984"/>
          </a:xfrm>
        </p:grpSpPr>
        <p:sp>
          <p:nvSpPr>
            <p:cNvPr id="913" name="Rectangle"/>
            <p:cNvSpPr/>
            <p:nvPr/>
          </p:nvSpPr>
          <p:spPr>
            <a:xfrm>
              <a:off x="0" y="19932"/>
              <a:ext cx="1110322" cy="433093"/>
            </a:xfrm>
            <a:prstGeom prst="rect">
              <a:avLst/>
            </a:prstGeom>
            <a:solidFill>
              <a:srgbClr val="43DBFF"/>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914" name="Romaneio Sada"/>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Romaneio Sada</a:t>
              </a:r>
            </a:p>
          </p:txBody>
        </p:sp>
      </p:grpSp>
      <p:grpSp>
        <p:nvGrpSpPr>
          <p:cNvPr id="918" name="Rectangle 41"/>
          <p:cNvGrpSpPr/>
          <p:nvPr/>
        </p:nvGrpSpPr>
        <p:grpSpPr>
          <a:xfrm>
            <a:off x="4053788" y="5047313"/>
            <a:ext cx="1110323" cy="539986"/>
            <a:chOff x="0" y="-33513"/>
            <a:chExt cx="1110321" cy="539984"/>
          </a:xfrm>
        </p:grpSpPr>
        <p:sp>
          <p:nvSpPr>
            <p:cNvPr id="916" name="Rectangle"/>
            <p:cNvSpPr/>
            <p:nvPr/>
          </p:nvSpPr>
          <p:spPr>
            <a:xfrm>
              <a:off x="0" y="19932"/>
              <a:ext cx="1110322" cy="433093"/>
            </a:xfrm>
            <a:prstGeom prst="rect">
              <a:avLst/>
            </a:prstGeom>
            <a:solidFill>
              <a:srgbClr val="43DBFF"/>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917" name="Romaneio Entrada"/>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Romaneio Entrada</a:t>
              </a:r>
            </a:p>
          </p:txBody>
        </p:sp>
      </p:grpSp>
      <p:grpSp>
        <p:nvGrpSpPr>
          <p:cNvPr id="921" name="Rectangle 42"/>
          <p:cNvGrpSpPr/>
          <p:nvPr/>
        </p:nvGrpSpPr>
        <p:grpSpPr>
          <a:xfrm>
            <a:off x="1020394" y="5090035"/>
            <a:ext cx="1110323" cy="539986"/>
            <a:chOff x="0" y="-33513"/>
            <a:chExt cx="1110321" cy="539984"/>
          </a:xfrm>
        </p:grpSpPr>
        <p:sp>
          <p:nvSpPr>
            <p:cNvPr id="919" name="Rectangle"/>
            <p:cNvSpPr/>
            <p:nvPr/>
          </p:nvSpPr>
          <p:spPr>
            <a:xfrm>
              <a:off x="0" y="19932"/>
              <a:ext cx="1110322" cy="433093"/>
            </a:xfrm>
            <a:prstGeom prst="rect">
              <a:avLst/>
            </a:prstGeom>
            <a:solidFill>
              <a:srgbClr val="00B0DA"/>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920" name="Contrato de Venda"/>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Contrato de Venda</a:t>
              </a:r>
            </a:p>
          </p:txBody>
        </p:sp>
      </p:grpSp>
      <p:grpSp>
        <p:nvGrpSpPr>
          <p:cNvPr id="924" name="Rectangle 43"/>
          <p:cNvGrpSpPr/>
          <p:nvPr/>
        </p:nvGrpSpPr>
        <p:grpSpPr>
          <a:xfrm>
            <a:off x="6120005" y="5061053"/>
            <a:ext cx="1110323" cy="539986"/>
            <a:chOff x="0" y="-33513"/>
            <a:chExt cx="1110321" cy="539984"/>
          </a:xfrm>
        </p:grpSpPr>
        <p:sp>
          <p:nvSpPr>
            <p:cNvPr id="922" name="Rectangle"/>
            <p:cNvSpPr/>
            <p:nvPr/>
          </p:nvSpPr>
          <p:spPr>
            <a:xfrm>
              <a:off x="0" y="19932"/>
              <a:ext cx="1110322" cy="433093"/>
            </a:xfrm>
            <a:prstGeom prst="rect">
              <a:avLst/>
            </a:prstGeom>
            <a:solidFill>
              <a:srgbClr val="00B0DA"/>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923" name="Contrato de Venda"/>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Contrato de Venda</a:t>
              </a:r>
            </a:p>
          </p:txBody>
        </p:sp>
      </p:grpSp>
      <p:grpSp>
        <p:nvGrpSpPr>
          <p:cNvPr id="927" name="Rectangle 44"/>
          <p:cNvGrpSpPr/>
          <p:nvPr/>
        </p:nvGrpSpPr>
        <p:grpSpPr>
          <a:xfrm>
            <a:off x="1007142" y="5673023"/>
            <a:ext cx="1110323" cy="539986"/>
            <a:chOff x="0" y="-33513"/>
            <a:chExt cx="1110321" cy="539984"/>
          </a:xfrm>
        </p:grpSpPr>
        <p:sp>
          <p:nvSpPr>
            <p:cNvPr id="925" name="Rectangle"/>
            <p:cNvSpPr/>
            <p:nvPr/>
          </p:nvSpPr>
          <p:spPr>
            <a:xfrm>
              <a:off x="0" y="19932"/>
              <a:ext cx="1110322" cy="433093"/>
            </a:xfrm>
            <a:prstGeom prst="rect">
              <a:avLst/>
            </a:prstGeom>
            <a:solidFill>
              <a:srgbClr val="00B0DA"/>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a:solidFill>
                    <a:srgbClr val="FFFFFF"/>
                  </a:solidFill>
                  <a:latin typeface="HelvNeue Light for IBM"/>
                  <a:ea typeface="HelvNeue Light for IBM"/>
                  <a:cs typeface="HelvNeue Light for IBM"/>
                  <a:sym typeface="HelvNeue Light for IBM"/>
                </a:defRPr>
              </a:pPr>
            </a:p>
          </p:txBody>
        </p:sp>
        <p:sp>
          <p:nvSpPr>
            <p:cNvPr id="926" name="Contrato de Bart"/>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lvl1pPr defTabSz="1733973">
                <a:lnSpc>
                  <a:spcPct val="90000"/>
                </a:lnSpc>
                <a:defRPr sz="1400">
                  <a:solidFill>
                    <a:srgbClr val="6D6E70"/>
                  </a:solidFill>
                  <a:latin typeface="HelvNeue Light for IBM"/>
                  <a:ea typeface="HelvNeue Light for IBM"/>
                  <a:cs typeface="HelvNeue Light for IBM"/>
                  <a:sym typeface="HelvNeue Light for IBM"/>
                </a:defRPr>
              </a:lvl1pPr>
            </a:lstStyle>
            <a:p>
              <a:pPr/>
              <a:r>
                <a:t>Contrato de Bart</a:t>
              </a:r>
            </a:p>
          </p:txBody>
        </p:sp>
      </p:grpSp>
      <p:grpSp>
        <p:nvGrpSpPr>
          <p:cNvPr id="930" name="Rectangle 45"/>
          <p:cNvGrpSpPr/>
          <p:nvPr/>
        </p:nvGrpSpPr>
        <p:grpSpPr>
          <a:xfrm>
            <a:off x="7400779" y="5031138"/>
            <a:ext cx="1110323" cy="539986"/>
            <a:chOff x="0" y="-33513"/>
            <a:chExt cx="1110321" cy="539984"/>
          </a:xfrm>
        </p:grpSpPr>
        <p:sp>
          <p:nvSpPr>
            <p:cNvPr id="928" name="Rectangle"/>
            <p:cNvSpPr/>
            <p:nvPr/>
          </p:nvSpPr>
          <p:spPr>
            <a:xfrm>
              <a:off x="0" y="19932"/>
              <a:ext cx="1110322" cy="433093"/>
            </a:xfrm>
            <a:prstGeom prst="rect">
              <a:avLst/>
            </a:prstGeom>
            <a:solidFill>
              <a:srgbClr val="00B0DA"/>
            </a:solidFill>
            <a:ln w="25400" cap="flat">
              <a:solidFill>
                <a:srgbClr val="00809F"/>
              </a:solidFill>
              <a:prstDash val="solid"/>
              <a:round/>
            </a:ln>
            <a:effectLst/>
          </p:spPr>
          <p:txBody>
            <a:bodyPr wrap="square" lIns="0" tIns="0" rIns="0" bIns="0" numCol="1" anchor="ctr">
              <a:no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p>
          </p:txBody>
        </p:sp>
        <p:sp>
          <p:nvSpPr>
            <p:cNvPr id="929" name="Royalties Sementes"/>
            <p:cNvSpPr txBox="1"/>
            <p:nvPr/>
          </p:nvSpPr>
          <p:spPr>
            <a:xfrm>
              <a:off x="0" y="-33514"/>
              <a:ext cx="1110322" cy="5399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4887" tIns="64887" rIns="64887" bIns="64887" numCol="1" anchor="ctr">
              <a:spAutoFit/>
            </a:bodyPr>
            <a:lstStyle/>
            <a:p>
              <a:pPr defTabSz="1733973">
                <a:lnSpc>
                  <a:spcPct val="90000"/>
                </a:lnSpc>
                <a:defRPr sz="1400">
                  <a:solidFill>
                    <a:srgbClr val="6D6E70"/>
                  </a:solidFill>
                  <a:latin typeface="HelvNeue Light for IBM"/>
                  <a:ea typeface="HelvNeue Light for IBM"/>
                  <a:cs typeface="HelvNeue Light for IBM"/>
                  <a:sym typeface="HelvNeue Light for IBM"/>
                </a:defRPr>
              </a:pPr>
              <a:r>
                <a:t>Royalties</a:t>
              </a:r>
              <a:br/>
              <a:r>
                <a:t>Sementes</a:t>
              </a:r>
            </a:p>
          </p:txBody>
        </p:sp>
      </p:grpSp>
      <p:sp>
        <p:nvSpPr>
          <p:cNvPr id="931" name="Straight Connector 46"/>
          <p:cNvSpPr/>
          <p:nvPr/>
        </p:nvSpPr>
        <p:spPr>
          <a:xfrm>
            <a:off x="1525600" y="3243027"/>
            <a:ext cx="2528189" cy="2074280"/>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pic>
        <p:nvPicPr>
          <p:cNvPr id="932" name="Picture 47" descr="Picture 47"/>
          <p:cNvPicPr>
            <a:picLocks noChangeAspect="1"/>
          </p:cNvPicPr>
          <p:nvPr/>
        </p:nvPicPr>
        <p:blipFill>
          <a:blip r:embed="rId11">
            <a:extLst/>
          </a:blip>
          <a:stretch>
            <a:fillRect/>
          </a:stretch>
        </p:blipFill>
        <p:spPr>
          <a:xfrm flipH="1">
            <a:off x="3155874" y="3126532"/>
            <a:ext cx="1196501" cy="1019835"/>
          </a:xfrm>
          <a:prstGeom prst="rect">
            <a:avLst/>
          </a:prstGeom>
          <a:ln w="12700">
            <a:miter lim="400000"/>
          </a:ln>
        </p:spPr>
      </p:pic>
      <p:sp>
        <p:nvSpPr>
          <p:cNvPr id="933" name="Straight Connector 48"/>
          <p:cNvSpPr/>
          <p:nvPr/>
        </p:nvSpPr>
        <p:spPr>
          <a:xfrm flipH="1" flipV="1">
            <a:off x="4122141" y="3275333"/>
            <a:ext cx="486810" cy="1825428"/>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sp>
        <p:nvSpPr>
          <p:cNvPr id="934" name="Straight Connector 49"/>
          <p:cNvSpPr/>
          <p:nvPr/>
        </p:nvSpPr>
        <p:spPr>
          <a:xfrm>
            <a:off x="5817710" y="3074832"/>
            <a:ext cx="43538" cy="2887493"/>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sp>
        <p:nvSpPr>
          <p:cNvPr id="935" name="Straight Connector 50"/>
          <p:cNvSpPr/>
          <p:nvPr/>
        </p:nvSpPr>
        <p:spPr>
          <a:xfrm flipH="1" flipV="1">
            <a:off x="4684653" y="2712822"/>
            <a:ext cx="781252" cy="3013648"/>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sp>
        <p:nvSpPr>
          <p:cNvPr id="936" name="Straight Connector 51"/>
          <p:cNvSpPr/>
          <p:nvPr/>
        </p:nvSpPr>
        <p:spPr>
          <a:xfrm flipV="1">
            <a:off x="5194672" y="3177331"/>
            <a:ext cx="2096781" cy="1966155"/>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sp>
        <p:nvSpPr>
          <p:cNvPr id="937" name="Straight Connector 52"/>
          <p:cNvSpPr/>
          <p:nvPr/>
        </p:nvSpPr>
        <p:spPr>
          <a:xfrm flipH="1" flipV="1">
            <a:off x="7691689" y="2670684"/>
            <a:ext cx="264253" cy="2413903"/>
          </a:xfrm>
          <a:prstGeom prst="line">
            <a:avLst/>
          </a:prstGeom>
          <a:ln w="12700">
            <a:solidFill>
              <a:srgbClr val="00ACD5"/>
            </a:solidFill>
          </a:ln>
        </p:spPr>
        <p:txBody>
          <a:bodyPr lIns="0" tIns="0" rIns="0" bIns="0"/>
          <a:lstStyle/>
          <a:p>
            <a:pPr algn="l" defTabSz="1733973">
              <a:lnSpc>
                <a:spcPct val="90000"/>
              </a:lnSpc>
              <a:defRPr>
                <a:solidFill>
                  <a:srgbClr val="6D6E70"/>
                </a:solidFill>
                <a:latin typeface="HelvNeue Light for IBM"/>
                <a:ea typeface="HelvNeue Light for IBM"/>
                <a:cs typeface="HelvNeue Light for IBM"/>
                <a:sym typeface="HelvNeue Light for IBM"/>
              </a:defRPr>
            </a:pPr>
          </a:p>
        </p:txBody>
      </p:sp>
      <p:pic>
        <p:nvPicPr>
          <p:cNvPr id="938" name="Picture 53" descr="Picture 53"/>
          <p:cNvPicPr>
            <a:picLocks noChangeAspect="1"/>
          </p:cNvPicPr>
          <p:nvPr/>
        </p:nvPicPr>
        <p:blipFill>
          <a:blip r:embed="rId12">
            <a:extLst/>
          </a:blip>
          <a:stretch>
            <a:fillRect/>
          </a:stretch>
        </p:blipFill>
        <p:spPr>
          <a:xfrm>
            <a:off x="93151" y="5160146"/>
            <a:ext cx="592754" cy="5927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6"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7"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525896">
              <a:lnSpc>
                <a:spcPct val="90000"/>
              </a:lnSpc>
              <a:defRPr b="1" sz="3343">
                <a:solidFill>
                  <a:srgbClr val="FFFFFF"/>
                </a:solidFill>
                <a:latin typeface="Arial"/>
                <a:ea typeface="Arial"/>
                <a:cs typeface="Arial"/>
                <a:sym typeface="Arial"/>
              </a:defRPr>
            </a:pPr>
            <a:r>
              <a:t>Business Networks</a:t>
            </a:r>
            <a:r>
              <a:t>–</a:t>
            </a:r>
            <a:r>
              <a:t> FoodSafety, GTD, Intl Remitences</a:t>
            </a:r>
          </a:p>
        </p:txBody>
      </p:sp>
      <p:sp>
        <p:nvSpPr>
          <p:cNvPr id="948"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949" name="Picture 8" descr="Picture 8"/>
          <p:cNvPicPr>
            <a:picLocks noChangeAspect="1"/>
          </p:cNvPicPr>
          <p:nvPr/>
        </p:nvPicPr>
        <p:blipFill>
          <a:blip r:embed="rId2">
            <a:extLst/>
          </a:blip>
          <a:stretch>
            <a:fillRect/>
          </a:stretch>
        </p:blipFill>
        <p:spPr>
          <a:xfrm>
            <a:off x="333050" y="2049692"/>
            <a:ext cx="4976058" cy="4216998"/>
          </a:xfrm>
          <a:prstGeom prst="rect">
            <a:avLst/>
          </a:prstGeom>
          <a:ln w="12700">
            <a:miter lim="400000"/>
          </a:ln>
        </p:spPr>
      </p:pic>
      <p:pic>
        <p:nvPicPr>
          <p:cNvPr id="950" name="Picture 9" descr="Picture 9"/>
          <p:cNvPicPr>
            <a:picLocks noChangeAspect="1"/>
          </p:cNvPicPr>
          <p:nvPr/>
        </p:nvPicPr>
        <p:blipFill>
          <a:blip r:embed="rId3">
            <a:extLst/>
          </a:blip>
          <a:stretch>
            <a:fillRect/>
          </a:stretch>
        </p:blipFill>
        <p:spPr>
          <a:xfrm>
            <a:off x="5794746" y="3952224"/>
            <a:ext cx="3215638" cy="2070626"/>
          </a:xfrm>
          <a:prstGeom prst="rect">
            <a:avLst/>
          </a:prstGeom>
          <a:ln w="12700">
            <a:miter lim="400000"/>
          </a:ln>
        </p:spPr>
      </p:pic>
      <p:pic>
        <p:nvPicPr>
          <p:cNvPr id="951" name="Picture 10" descr="Picture 10"/>
          <p:cNvPicPr>
            <a:picLocks noChangeAspect="1"/>
          </p:cNvPicPr>
          <p:nvPr/>
        </p:nvPicPr>
        <p:blipFill>
          <a:blip r:embed="rId4">
            <a:extLst/>
          </a:blip>
          <a:stretch>
            <a:fillRect/>
          </a:stretch>
        </p:blipFill>
        <p:spPr>
          <a:xfrm>
            <a:off x="5794746" y="2307875"/>
            <a:ext cx="5324639" cy="1386167"/>
          </a:xfrm>
          <a:prstGeom prst="rect">
            <a:avLst/>
          </a:prstGeom>
          <a:ln w="12700">
            <a:miter lim="400000"/>
          </a:ln>
        </p:spPr>
      </p:pic>
      <p:pic>
        <p:nvPicPr>
          <p:cNvPr id="952" name="Picture 11" descr="Picture 11"/>
          <p:cNvPicPr>
            <a:picLocks noChangeAspect="1"/>
          </p:cNvPicPr>
          <p:nvPr/>
        </p:nvPicPr>
        <p:blipFill>
          <a:blip r:embed="rId5">
            <a:extLst/>
          </a:blip>
          <a:stretch>
            <a:fillRect/>
          </a:stretch>
        </p:blipFill>
        <p:spPr>
          <a:xfrm>
            <a:off x="989665" y="6635635"/>
            <a:ext cx="6543042" cy="15172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4"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5"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p>
            <a:pPr algn="l" defTabSz="1733973">
              <a:lnSpc>
                <a:spcPct val="90000"/>
              </a:lnSpc>
              <a:defRPr b="1" sz="3800">
                <a:solidFill>
                  <a:srgbClr val="FFFFFF"/>
                </a:solidFill>
                <a:latin typeface="Arial"/>
                <a:ea typeface="Arial"/>
                <a:cs typeface="Arial"/>
                <a:sym typeface="Arial"/>
              </a:defRPr>
            </a:pPr>
            <a:r>
              <a:t>Business Networks </a:t>
            </a:r>
            <a:r>
              <a:t>–</a:t>
            </a:r>
            <a:r>
              <a:t> Use Cases</a:t>
            </a:r>
          </a:p>
        </p:txBody>
      </p:sp>
      <p:sp>
        <p:nvSpPr>
          <p:cNvPr id="956" name="Text Box 40"/>
          <p:cNvSpPr txBox="1"/>
          <p:nvPr/>
        </p:nvSpPr>
        <p:spPr>
          <a:xfrm>
            <a:off x="645725" y="8046000"/>
            <a:ext cx="1440464" cy="356276"/>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graphicFrame>
        <p:nvGraphicFramePr>
          <p:cNvPr id="957" name="Table 7"/>
          <p:cNvGraphicFramePr/>
          <p:nvPr/>
        </p:nvGraphicFramePr>
        <p:xfrm>
          <a:off x="433493" y="2252915"/>
          <a:ext cx="12037775" cy="558539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405015"/>
                <a:gridCol w="2405015"/>
                <a:gridCol w="2405015"/>
                <a:gridCol w="2405015"/>
                <a:gridCol w="2405015"/>
              </a:tblGrid>
              <a:tr h="876987">
                <a:tc>
                  <a:txBody>
                    <a:bodyPr/>
                    <a:lstStyle/>
                    <a:p>
                      <a:pPr algn="l" defTabSz="1733973">
                        <a:defRPr b="1" sz="3400">
                          <a:latin typeface="HelvNeue Light for IBM"/>
                          <a:ea typeface="HelvNeue Light for IBM"/>
                          <a:cs typeface="HelvNeue Light for IBM"/>
                          <a:sym typeface="HelvNeue Light for IBM"/>
                        </a:defRPr>
                      </a:pPr>
                    </a:p>
                  </a:txBody>
                  <a:tcPr marL="45720" marR="45720" marT="45720" marB="45720" anchor="t" anchorCtr="0" horzOverflow="overflow">
                    <a:lnL w="12700">
                      <a:miter lim="400000"/>
                    </a:lnL>
                    <a:lnR w="12700">
                      <a:solidFill>
                        <a:srgbClr val="131313"/>
                      </a:solidFill>
                    </a:lnR>
                    <a:lnT w="12700">
                      <a:miter lim="400000"/>
                    </a:lnT>
                    <a:lnB w="12700">
                      <a:miter lim="400000"/>
                    </a:lnB>
                    <a:noFill/>
                  </a:tcPr>
                </a:tc>
                <a:tc>
                  <a:txBody>
                    <a:bodyPr/>
                    <a:lstStyle/>
                    <a:p>
                      <a:pPr algn="l" defTabSz="1733973">
                        <a:defRPr b="1" sz="3400">
                          <a:latin typeface="HelvNeue Light for IBM"/>
                          <a:ea typeface="HelvNeue Light for IBM"/>
                          <a:cs typeface="HelvNeue Light for IBM"/>
                          <a:sym typeface="HelvNeue Light for IBM"/>
                        </a:defRPr>
                      </a:pP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algn="l" defTabSz="1733973">
                        <a:defRPr b="1" sz="3400">
                          <a:latin typeface="HelvNeue Light for IBM"/>
                          <a:ea typeface="HelvNeue Light for IBM"/>
                          <a:cs typeface="HelvNeue Light for IBM"/>
                          <a:sym typeface="HelvNeue Light for IBM"/>
                        </a:defRPr>
                      </a:pP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algn="l" defTabSz="1733973">
                        <a:defRPr b="1" sz="3400">
                          <a:latin typeface="HelvNeue Light for IBM"/>
                          <a:ea typeface="HelvNeue Light for IBM"/>
                          <a:cs typeface="HelvNeue Light for IBM"/>
                          <a:sym typeface="HelvNeue Light for IBM"/>
                        </a:defRPr>
                      </a:pP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algn="l" defTabSz="1733973">
                        <a:defRPr b="1" sz="3400">
                          <a:latin typeface="HelvNeue Light for IBM"/>
                          <a:ea typeface="HelvNeue Light for IBM"/>
                          <a:cs typeface="HelvNeue Light for IBM"/>
                          <a:sym typeface="HelvNeue Light for IBM"/>
                        </a:defRPr>
                      </a:pPr>
                    </a:p>
                  </a:txBody>
                  <a:tcPr marL="45720" marR="45720" marT="45720" marB="45720" anchor="t" anchorCtr="0" horzOverflow="overflow">
                    <a:lnL w="12700">
                      <a:solidFill>
                        <a:srgbClr val="131313"/>
                      </a:solidFill>
                    </a:lnL>
                    <a:lnR w="12700">
                      <a:miter lim="400000"/>
                    </a:lnR>
                    <a:lnT w="12700">
                      <a:miter lim="400000"/>
                    </a:lnT>
                    <a:lnB w="12700">
                      <a:miter lim="400000"/>
                    </a:lnB>
                    <a:noFill/>
                  </a:tcPr>
                </a:tc>
              </a:tr>
              <a:tr h="662940">
                <a:tc>
                  <a:txBody>
                    <a:bodyPr/>
                    <a:lstStyle/>
                    <a:p>
                      <a:pPr defTabSz="1733973">
                        <a:defRPr>
                          <a:solidFill>
                            <a:srgbClr val="000000"/>
                          </a:solidFill>
                        </a:defRPr>
                      </a:pPr>
                      <a:r>
                        <a:rPr sz="3400">
                          <a:solidFill>
                            <a:srgbClr val="191919"/>
                          </a:solidFill>
                          <a:latin typeface="IBM Plex Sans Regular"/>
                          <a:ea typeface="IBM Plex Sans Regular"/>
                          <a:cs typeface="IBM Plex Sans Regular"/>
                          <a:sym typeface="IBM Plex Sans Regular"/>
                        </a:rPr>
                        <a:t>Agricultura</a:t>
                      </a:r>
                    </a:p>
                  </a:txBody>
                  <a:tcPr marL="45720" marR="45720" marT="45720" marB="45720" anchor="ctr" anchorCtr="0" horzOverflow="overflow">
                    <a:lnL w="12700">
                      <a:solidFill>
                        <a:srgbClr val="131313"/>
                      </a:solidFill>
                    </a:lnL>
                    <a:lnR w="12700">
                      <a:solidFill>
                        <a:srgbClr val="131313"/>
                      </a:solidFill>
                    </a:lnR>
                    <a:lnT w="12700">
                      <a:miter lim="400000"/>
                    </a:lnT>
                    <a:lnB w="12700">
                      <a:miter lim="400000"/>
                    </a:lnB>
                    <a:solidFill>
                      <a:srgbClr val="00B0DA"/>
                    </a:solidFill>
                  </a:tcPr>
                </a:tc>
                <a:tc>
                  <a:txBody>
                    <a:bodyPr/>
                    <a:lstStyle/>
                    <a:p>
                      <a:pPr defTabSz="866986">
                        <a:defRPr>
                          <a:solidFill>
                            <a:srgbClr val="000000"/>
                          </a:solidFill>
                        </a:defRPr>
                      </a:pPr>
                      <a:r>
                        <a:rPr sz="3400">
                          <a:solidFill>
                            <a:srgbClr val="191919"/>
                          </a:solidFill>
                          <a:latin typeface="IBM Plex Sans Regular"/>
                          <a:ea typeface="IBM Plex Sans Regular"/>
                          <a:cs typeface="IBM Plex Sans Regular"/>
                          <a:sym typeface="IBM Plex Sans Regular"/>
                        </a:rPr>
                        <a:t>Governo</a:t>
                      </a:r>
                    </a:p>
                  </a:txBody>
                  <a:tcPr marL="45720" marR="45720" marT="45720" marB="45720" anchor="ctr" anchorCtr="0" horzOverflow="overflow">
                    <a:lnL w="12700">
                      <a:solidFill>
                        <a:srgbClr val="131313"/>
                      </a:solidFill>
                    </a:lnL>
                    <a:lnR w="12700">
                      <a:solidFill>
                        <a:srgbClr val="131313"/>
                      </a:solidFill>
                    </a:lnR>
                    <a:lnT w="12700">
                      <a:miter lim="400000"/>
                    </a:lnT>
                    <a:lnB w="12700">
                      <a:miter lim="400000"/>
                    </a:lnB>
                    <a:solidFill>
                      <a:srgbClr val="00B0DA"/>
                    </a:solidFill>
                  </a:tcPr>
                </a:tc>
                <a:tc>
                  <a:txBody>
                    <a:bodyPr/>
                    <a:lstStyle/>
                    <a:p>
                      <a:pPr defTabSz="1733973">
                        <a:defRPr>
                          <a:solidFill>
                            <a:srgbClr val="000000"/>
                          </a:solidFill>
                        </a:defRPr>
                      </a:pPr>
                      <a:r>
                        <a:rPr sz="3400">
                          <a:solidFill>
                            <a:srgbClr val="191919"/>
                          </a:solidFill>
                          <a:latin typeface="IBM Plex Sans Regular"/>
                          <a:ea typeface="IBM Plex Sans Regular"/>
                          <a:cs typeface="IBM Plex Sans Regular"/>
                          <a:sym typeface="IBM Plex Sans Regular"/>
                        </a:rPr>
                        <a:t>Finanças</a:t>
                      </a:r>
                    </a:p>
                  </a:txBody>
                  <a:tcPr marL="45720" marR="45720" marT="45720" marB="45720" anchor="ctr" anchorCtr="0" horzOverflow="overflow">
                    <a:lnL w="12700">
                      <a:solidFill>
                        <a:srgbClr val="131313"/>
                      </a:solidFill>
                    </a:lnL>
                    <a:lnR w="12700">
                      <a:solidFill>
                        <a:srgbClr val="131313"/>
                      </a:solidFill>
                    </a:lnR>
                    <a:lnT w="12700">
                      <a:miter lim="400000"/>
                    </a:lnT>
                    <a:lnB w="12700">
                      <a:miter lim="400000"/>
                    </a:lnB>
                    <a:solidFill>
                      <a:srgbClr val="00B0DA"/>
                    </a:solidFill>
                  </a:tcPr>
                </a:tc>
                <a:tc>
                  <a:txBody>
                    <a:bodyPr/>
                    <a:lstStyle/>
                    <a:p>
                      <a:pPr defTabSz="1733973">
                        <a:defRPr>
                          <a:solidFill>
                            <a:srgbClr val="000000"/>
                          </a:solidFill>
                        </a:defRPr>
                      </a:pPr>
                      <a:r>
                        <a:rPr sz="3400">
                          <a:solidFill>
                            <a:srgbClr val="191919"/>
                          </a:solidFill>
                          <a:latin typeface="IBM Plex Sans Regular"/>
                          <a:ea typeface="IBM Plex Sans Regular"/>
                          <a:cs typeface="IBM Plex Sans Regular"/>
                          <a:sym typeface="IBM Plex Sans Regular"/>
                        </a:rPr>
                        <a:t>Seguros</a:t>
                      </a:r>
                    </a:p>
                  </a:txBody>
                  <a:tcPr marL="45720" marR="45720" marT="45720" marB="45720" anchor="ctr" anchorCtr="0" horzOverflow="overflow">
                    <a:lnL w="12700">
                      <a:solidFill>
                        <a:srgbClr val="131313"/>
                      </a:solidFill>
                    </a:lnL>
                    <a:lnR w="12700">
                      <a:solidFill>
                        <a:srgbClr val="131313"/>
                      </a:solidFill>
                    </a:lnR>
                    <a:lnT w="12700">
                      <a:miter lim="400000"/>
                    </a:lnT>
                    <a:lnB w="12700">
                      <a:miter lim="400000"/>
                    </a:lnB>
                    <a:solidFill>
                      <a:srgbClr val="00B0DA"/>
                    </a:solidFill>
                  </a:tcPr>
                </a:tc>
                <a:tc>
                  <a:txBody>
                    <a:bodyPr/>
                    <a:lstStyle/>
                    <a:p>
                      <a:pPr defTabSz="1733973">
                        <a:defRPr>
                          <a:solidFill>
                            <a:srgbClr val="000000"/>
                          </a:solidFill>
                        </a:defRPr>
                      </a:pPr>
                      <a:r>
                        <a:rPr sz="3400">
                          <a:solidFill>
                            <a:srgbClr val="191919"/>
                          </a:solidFill>
                          <a:latin typeface="IBM Plex Sans Regular"/>
                          <a:ea typeface="IBM Plex Sans Regular"/>
                          <a:cs typeface="IBM Plex Sans Regular"/>
                          <a:sym typeface="IBM Plex Sans Regular"/>
                        </a:rPr>
                        <a:t>Indústria</a:t>
                      </a:r>
                    </a:p>
                  </a:txBody>
                  <a:tcPr marL="45720" marR="45720" marT="45720" marB="45720" anchor="ctr" anchorCtr="0" horzOverflow="overflow">
                    <a:lnL w="12700">
                      <a:solidFill>
                        <a:srgbClr val="131313"/>
                      </a:solidFill>
                    </a:lnL>
                    <a:lnR w="12700">
                      <a:solidFill>
                        <a:srgbClr val="131313"/>
                      </a:solidFill>
                    </a:lnR>
                    <a:lnT w="12700">
                      <a:miter lim="400000"/>
                    </a:lnT>
                    <a:lnB w="12700">
                      <a:miter lim="400000"/>
                    </a:lnB>
                    <a:solidFill>
                      <a:srgbClr val="00B0DA"/>
                    </a:solidFill>
                  </a:tcPr>
                </a:tc>
              </a:tr>
              <a:tr h="4032767">
                <a:tc>
                  <a:txBody>
                    <a:bodyPr/>
                    <a:lstStyle/>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Rastreamento de Grãos</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Crédito Rural</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Barter</a:t>
                      </a:r>
                    </a:p>
                  </a:txBody>
                  <a:tcPr marL="45720" marR="45720" marT="45720" marB="45720" anchor="t" anchorCtr="0" horzOverflow="overflow">
                    <a:lnL w="12700">
                      <a:miter lim="400000"/>
                    </a:lnL>
                    <a:lnR w="12700">
                      <a:solidFill>
                        <a:srgbClr val="131313"/>
                      </a:solidFill>
                    </a:lnR>
                    <a:lnT w="12700">
                      <a:miter lim="400000"/>
                    </a:lnT>
                    <a:lnB w="12700">
                      <a:miter lim="400000"/>
                    </a:lnB>
                    <a:noFill/>
                  </a:tcPr>
                </a:tc>
                <a:tc>
                  <a:txBody>
                    <a:bodyPr/>
                    <a:lstStyle/>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Identidade do cidadão</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Prontuários médicos</a:t>
                      </a: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Cadeia de Fornecimento</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Programas de Fidelidade</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Logística</a:t>
                      </a: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Processamento de Sinistros</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Controle de riscos</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Histórico de uso de ativos</a:t>
                      </a:r>
                    </a:p>
                  </a:txBody>
                  <a:tcPr marL="45720" marR="45720" marT="45720" marB="45720" anchor="t" anchorCtr="0" horzOverflow="overflow">
                    <a:lnL w="12700">
                      <a:solidFill>
                        <a:srgbClr val="131313"/>
                      </a:solidFill>
                    </a:lnL>
                    <a:lnR w="12700">
                      <a:solidFill>
                        <a:srgbClr val="131313"/>
                      </a:solidFill>
                    </a:lnR>
                    <a:lnT w="12700">
                      <a:miter lim="400000"/>
                    </a:lnT>
                    <a:lnB w="12700">
                      <a:miter lim="400000"/>
                    </a:lnB>
                    <a:noFill/>
                  </a:tcPr>
                </a:tc>
                <a:tc>
                  <a:txBody>
                    <a:bodyPr/>
                    <a:lstStyle/>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Cadeia de fornecimento</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Recall de Produtos</a:t>
                      </a:r>
                    </a:p>
                    <a:p>
                      <a:pPr marL="318407" indent="-318407" algn="l" defTabSz="1733973">
                        <a:spcBef>
                          <a:spcPts val="1500"/>
                        </a:spcBef>
                        <a:buSzPct val="100000"/>
                        <a:buFont typeface="Arial"/>
                        <a:buChar char="•"/>
                        <a:defRPr sz="2600">
                          <a:solidFill>
                            <a:srgbClr val="6D6E70"/>
                          </a:solidFill>
                          <a:latin typeface="HelvNeue Light for IBM"/>
                          <a:ea typeface="HelvNeue Light for IBM"/>
                          <a:cs typeface="HelvNeue Light for IBM"/>
                          <a:sym typeface="HelvNeue Light for IBM"/>
                        </a:defRPr>
                      </a:pPr>
                      <a:r>
                        <a:t>Rastreabilidade de Origem </a:t>
                      </a:r>
                      <a:br/>
                      <a:r>
                        <a:t>(Food Safety)</a:t>
                      </a:r>
                    </a:p>
                  </a:txBody>
                  <a:tcPr marL="45720" marR="45720" marT="45720" marB="45720" anchor="t" anchorCtr="0" horzOverflow="overflow">
                    <a:lnL w="12700">
                      <a:solidFill>
                        <a:srgbClr val="131313"/>
                      </a:solidFill>
                    </a:lnL>
                    <a:lnR w="12700">
                      <a:miter lim="400000"/>
                    </a:lnR>
                    <a:lnT w="12700">
                      <a:miter lim="400000"/>
                    </a:lnT>
                    <a:lnB w="12700">
                      <a:miter lim="400000"/>
                    </a:lnB>
                    <a:noFill/>
                  </a:tcPr>
                </a:tc>
              </a:tr>
            </a:tbl>
          </a:graphicData>
        </a:graphic>
      </p:graphicFrame>
      <p:pic>
        <p:nvPicPr>
          <p:cNvPr id="958" name="Picture 12" descr="Picture 12"/>
          <p:cNvPicPr>
            <a:picLocks noChangeAspect="1"/>
          </p:cNvPicPr>
          <p:nvPr/>
        </p:nvPicPr>
        <p:blipFill>
          <a:blip r:embed="rId2">
            <a:extLst/>
          </a:blip>
          <a:stretch>
            <a:fillRect/>
          </a:stretch>
        </p:blipFill>
        <p:spPr>
          <a:xfrm>
            <a:off x="3007276" y="2406388"/>
            <a:ext cx="1955056" cy="1339496"/>
          </a:xfrm>
          <a:prstGeom prst="rect">
            <a:avLst/>
          </a:prstGeom>
          <a:ln w="12700">
            <a:miter lim="400000"/>
          </a:ln>
        </p:spPr>
      </p:pic>
      <p:pic>
        <p:nvPicPr>
          <p:cNvPr id="959" name="Picture 13" descr="Picture 13"/>
          <p:cNvPicPr>
            <a:picLocks noChangeAspect="1"/>
          </p:cNvPicPr>
          <p:nvPr/>
        </p:nvPicPr>
        <p:blipFill>
          <a:blip r:embed="rId3">
            <a:extLst/>
          </a:blip>
          <a:stretch>
            <a:fillRect/>
          </a:stretch>
        </p:blipFill>
        <p:spPr>
          <a:xfrm>
            <a:off x="7859063" y="2406388"/>
            <a:ext cx="1955056" cy="1339496"/>
          </a:xfrm>
          <a:prstGeom prst="rect">
            <a:avLst/>
          </a:prstGeom>
          <a:ln w="12700">
            <a:miter lim="400000"/>
          </a:ln>
        </p:spPr>
      </p:pic>
      <p:pic>
        <p:nvPicPr>
          <p:cNvPr id="960" name="Picture 14" descr="Picture 14"/>
          <p:cNvPicPr>
            <a:picLocks noChangeAspect="1"/>
          </p:cNvPicPr>
          <p:nvPr/>
        </p:nvPicPr>
        <p:blipFill>
          <a:blip r:embed="rId4">
            <a:extLst/>
          </a:blip>
          <a:stretch>
            <a:fillRect/>
          </a:stretch>
        </p:blipFill>
        <p:spPr>
          <a:xfrm>
            <a:off x="10259954" y="2406388"/>
            <a:ext cx="1955056" cy="1339496"/>
          </a:xfrm>
          <a:prstGeom prst="rect">
            <a:avLst/>
          </a:prstGeom>
          <a:ln w="12700">
            <a:miter lim="400000"/>
          </a:ln>
        </p:spPr>
      </p:pic>
      <p:pic>
        <p:nvPicPr>
          <p:cNvPr id="961" name="Picture 15" descr="Picture 15"/>
          <p:cNvPicPr>
            <a:picLocks noChangeAspect="1"/>
          </p:cNvPicPr>
          <p:nvPr/>
        </p:nvPicPr>
        <p:blipFill>
          <a:blip r:embed="rId5">
            <a:extLst/>
          </a:blip>
          <a:stretch>
            <a:fillRect/>
          </a:stretch>
        </p:blipFill>
        <p:spPr>
          <a:xfrm>
            <a:off x="429736" y="2288782"/>
            <a:ext cx="2258345" cy="1444978"/>
          </a:xfrm>
          <a:prstGeom prst="rect">
            <a:avLst/>
          </a:prstGeom>
          <a:ln w="12700">
            <a:miter lim="400000"/>
          </a:ln>
        </p:spPr>
      </p:pic>
      <p:pic>
        <p:nvPicPr>
          <p:cNvPr id="962" name="Picture 16" descr="Picture 16"/>
          <p:cNvPicPr>
            <a:picLocks noChangeAspect="1"/>
          </p:cNvPicPr>
          <p:nvPr/>
        </p:nvPicPr>
        <p:blipFill>
          <a:blip r:embed="rId6">
            <a:extLst/>
          </a:blip>
          <a:stretch>
            <a:fillRect/>
          </a:stretch>
        </p:blipFill>
        <p:spPr>
          <a:xfrm>
            <a:off x="5408166" y="2341523"/>
            <a:ext cx="1955056" cy="13394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4" name="Text Box 40"/>
          <p:cNvSpPr txBox="1"/>
          <p:nvPr>
            <p:ph type="sldNum" sz="quarter" idx="2"/>
          </p:nvPr>
        </p:nvSpPr>
        <p:spPr>
          <a:xfrm>
            <a:off x="12183636" y="8229462"/>
            <a:ext cx="182216"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965" name="Group 36"/>
          <p:cNvGraphicFramePr/>
          <p:nvPr/>
        </p:nvGraphicFramePr>
        <p:xfrm>
          <a:off x="540174" y="4490720"/>
          <a:ext cx="12447698" cy="445516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32855"/>
                <a:gridCol w="2977226"/>
                <a:gridCol w="3164995"/>
                <a:gridCol w="3159920"/>
              </a:tblGrid>
              <a:tr h="523467">
                <a:tc>
                  <a:txBody>
                    <a:bodyPr/>
                    <a:lstStyle/>
                    <a:p>
                      <a:pPr defTabSz="866986">
                        <a:spcBef>
                          <a:spcPts val="1000"/>
                        </a:spcBef>
                        <a:defRPr sz="3000">
                          <a:solidFill>
                            <a:srgbClr val="FFFFFF"/>
                          </a:solidFill>
                          <a:latin typeface="Arial"/>
                          <a:ea typeface="Arial"/>
                          <a:cs typeface="Arial"/>
                          <a:sym typeface="Arial"/>
                        </a:defRPr>
                      </a:pPr>
                    </a:p>
                  </a:txBody>
                  <a:tcPr marL="45716" marR="45716" marT="45716" marB="45716" anchor="ctr" anchorCtr="0" horzOverflow="overflow">
                    <a:lnL w="12700">
                      <a:miter lim="400000"/>
                    </a:lnL>
                    <a:lnR w="12700">
                      <a:miter lim="400000"/>
                    </a:lnR>
                    <a:lnT w="12700">
                      <a:miter lim="400000"/>
                    </a:lnT>
                    <a:lnB w="12700">
                      <a:miter lim="400000"/>
                    </a:lnB>
                  </a:tcPr>
                </a:tc>
                <a:tc>
                  <a:txBody>
                    <a:bodyPr/>
                    <a:lstStyle/>
                    <a:p>
                      <a:pPr defTabSz="866986">
                        <a:spcBef>
                          <a:spcPts val="1000"/>
                        </a:spcBef>
                        <a:defRPr sz="3000">
                          <a:solidFill>
                            <a:srgbClr val="FFFFFF"/>
                          </a:solidFill>
                          <a:latin typeface="Arial"/>
                          <a:ea typeface="Arial"/>
                          <a:cs typeface="Arial"/>
                          <a:sym typeface="Arial"/>
                        </a:defRPr>
                      </a:pPr>
                    </a:p>
                  </a:txBody>
                  <a:tcPr marL="45716" marR="45716" marT="45716" marB="45716" anchor="ctr" anchorCtr="0" horzOverflow="overflow">
                    <a:lnL w="12700">
                      <a:miter lim="400000"/>
                    </a:lnL>
                    <a:lnR w="12700">
                      <a:miter lim="400000"/>
                    </a:lnR>
                    <a:lnT w="12700">
                      <a:miter lim="400000"/>
                    </a:lnT>
                    <a:lnB w="12700">
                      <a:miter lim="400000"/>
                    </a:lnB>
                  </a:tcPr>
                </a:tc>
                <a:tc>
                  <a:txBody>
                    <a:bodyPr/>
                    <a:lstStyle/>
                    <a:p>
                      <a:pPr defTabSz="866986">
                        <a:spcBef>
                          <a:spcPts val="1000"/>
                        </a:spcBef>
                        <a:defRPr sz="3000">
                          <a:solidFill>
                            <a:srgbClr val="FFFFFF"/>
                          </a:solidFill>
                          <a:latin typeface="Arial"/>
                          <a:ea typeface="Arial"/>
                          <a:cs typeface="Arial"/>
                          <a:sym typeface="Arial"/>
                        </a:defRPr>
                      </a:pPr>
                    </a:p>
                  </a:txBody>
                  <a:tcPr marL="45716" marR="45716" marT="45716" marB="45716" anchor="ctr" anchorCtr="0" horzOverflow="overflow">
                    <a:lnL w="12700">
                      <a:miter lim="400000"/>
                    </a:lnL>
                    <a:lnR w="12700">
                      <a:miter lim="400000"/>
                    </a:lnR>
                    <a:lnT w="12700">
                      <a:miter lim="400000"/>
                    </a:lnT>
                    <a:lnB w="12700">
                      <a:miter lim="400000"/>
                    </a:lnB>
                  </a:tcPr>
                </a:tc>
                <a:tc>
                  <a:txBody>
                    <a:bodyPr/>
                    <a:lstStyle/>
                    <a:p>
                      <a:pPr defTabSz="866986">
                        <a:spcBef>
                          <a:spcPts val="1000"/>
                        </a:spcBef>
                        <a:defRPr sz="3000">
                          <a:solidFill>
                            <a:srgbClr val="FFFFFF"/>
                          </a:solidFill>
                          <a:latin typeface="Arial"/>
                          <a:ea typeface="Arial"/>
                          <a:cs typeface="Arial"/>
                          <a:sym typeface="Arial"/>
                        </a:defRPr>
                      </a:pPr>
                    </a:p>
                  </a:txBody>
                  <a:tcPr marL="45716" marR="45716" marT="45716" marB="45716" anchor="ctr" anchorCtr="0" horzOverflow="overflow">
                    <a:lnL w="12700">
                      <a:miter lim="400000"/>
                    </a:lnL>
                    <a:lnR w="12700">
                      <a:miter lim="400000"/>
                    </a:lnR>
                    <a:lnT w="12700">
                      <a:miter lim="400000"/>
                    </a:lnT>
                    <a:lnB w="12700">
                      <a:miter lim="400000"/>
                    </a:lnB>
                  </a:tcPr>
                </a:tc>
              </a:tr>
              <a:tr h="1221732">
                <a:tc>
                  <a:txBody>
                    <a:bodyPr/>
                    <a:lstStyle/>
                    <a:p>
                      <a:pPr defTabSz="866986">
                        <a:spcBef>
                          <a:spcPts val="700"/>
                        </a:spcBef>
                        <a:defRPr>
                          <a:solidFill>
                            <a:srgbClr val="000000"/>
                          </a:solidFill>
                        </a:defRPr>
                      </a:pPr>
                      <a:r>
                        <a:rPr sz="3200">
                          <a:solidFill>
                            <a:srgbClr val="325C80"/>
                          </a:solidFill>
                          <a:latin typeface="Avenir Heavy"/>
                          <a:ea typeface="Avenir Heavy"/>
                          <a:cs typeface="Avenir Heavy"/>
                          <a:sym typeface="Avenir Heavy"/>
                        </a:rPr>
                        <a:t>Reduz Tempo</a:t>
                      </a:r>
                    </a:p>
                  </a:txBody>
                  <a:tcPr marL="45716" marR="45716" marT="45716" marB="45716" anchor="ctr" anchorCtr="0" horzOverflow="overflow">
                    <a:lnL w="12700">
                      <a:miter lim="400000"/>
                    </a:lnL>
                    <a:lnR w="3175">
                      <a:solidFill>
                        <a:srgbClr val="6D6E70"/>
                      </a:solidFill>
                      <a:prstDash val="sysDot"/>
                    </a:lnR>
                    <a:lnT w="12700">
                      <a:miter lim="400000"/>
                    </a:lnT>
                    <a:lnB w="12700">
                      <a:miter lim="400000"/>
                    </a:lnB>
                  </a:tcPr>
                </a:tc>
                <a:tc>
                  <a:txBody>
                    <a:bodyPr/>
                    <a:lstStyle/>
                    <a:p>
                      <a:pPr defTabSz="866986">
                        <a:spcBef>
                          <a:spcPts val="700"/>
                        </a:spcBef>
                        <a:defRPr>
                          <a:solidFill>
                            <a:srgbClr val="000000"/>
                          </a:solidFill>
                        </a:defRPr>
                      </a:pPr>
                      <a:r>
                        <a:rPr sz="3200">
                          <a:solidFill>
                            <a:srgbClr val="325C80"/>
                          </a:solidFill>
                          <a:latin typeface="Avenir Heavy"/>
                          <a:ea typeface="Avenir Heavy"/>
                          <a:cs typeface="Avenir Heavy"/>
                          <a:sym typeface="Avenir Heavy"/>
                        </a:rPr>
                        <a:t>Remove Custos</a:t>
                      </a:r>
                    </a:p>
                  </a:txBody>
                  <a:tcPr marL="45716" marR="45716" marT="45716" marB="45716" anchor="ctr" anchorCtr="0" horzOverflow="overflow">
                    <a:lnL w="3175">
                      <a:solidFill>
                        <a:srgbClr val="6D6E70"/>
                      </a:solidFill>
                      <a:prstDash val="sysDot"/>
                    </a:lnL>
                    <a:lnR w="3175">
                      <a:solidFill>
                        <a:srgbClr val="6D6E70"/>
                      </a:solidFill>
                      <a:prstDash val="sysDot"/>
                    </a:lnR>
                    <a:lnT w="12700">
                      <a:miter lim="400000"/>
                    </a:lnT>
                    <a:lnB w="12700">
                      <a:miter lim="400000"/>
                    </a:lnB>
                  </a:tcPr>
                </a:tc>
                <a:tc>
                  <a:txBody>
                    <a:bodyPr/>
                    <a:lstStyle/>
                    <a:p>
                      <a:pPr defTabSz="866986">
                        <a:spcBef>
                          <a:spcPts val="700"/>
                        </a:spcBef>
                        <a:defRPr>
                          <a:solidFill>
                            <a:srgbClr val="000000"/>
                          </a:solidFill>
                        </a:defRPr>
                      </a:pPr>
                      <a:r>
                        <a:rPr sz="3200">
                          <a:solidFill>
                            <a:srgbClr val="325C80"/>
                          </a:solidFill>
                          <a:latin typeface="Avenir Heavy"/>
                          <a:ea typeface="Avenir Heavy"/>
                          <a:cs typeface="Avenir Heavy"/>
                          <a:sym typeface="Avenir Heavy"/>
                        </a:rPr>
                        <a:t>Mitiga Riscos</a:t>
                      </a:r>
                    </a:p>
                  </a:txBody>
                  <a:tcPr marL="45716" marR="45716" marT="45716" marB="45716" anchor="ctr" anchorCtr="0" horzOverflow="overflow">
                    <a:lnL w="3175">
                      <a:solidFill>
                        <a:srgbClr val="6D6E70"/>
                      </a:solidFill>
                      <a:prstDash val="sysDot"/>
                    </a:lnL>
                    <a:lnR w="3175">
                      <a:solidFill>
                        <a:srgbClr val="6D6E70"/>
                      </a:solidFill>
                      <a:prstDash val="sysDot"/>
                    </a:lnR>
                    <a:lnT w="12700">
                      <a:miter lim="400000"/>
                    </a:lnT>
                    <a:lnB w="12700">
                      <a:miter lim="400000"/>
                    </a:lnB>
                  </a:tcPr>
                </a:tc>
                <a:tc>
                  <a:txBody>
                    <a:bodyPr/>
                    <a:lstStyle/>
                    <a:p>
                      <a:pPr defTabSz="866986">
                        <a:spcBef>
                          <a:spcPts val="700"/>
                        </a:spcBef>
                        <a:defRPr>
                          <a:solidFill>
                            <a:srgbClr val="000000"/>
                          </a:solidFill>
                        </a:defRPr>
                      </a:pPr>
                      <a:r>
                        <a:rPr sz="3200">
                          <a:solidFill>
                            <a:srgbClr val="325C80"/>
                          </a:solidFill>
                          <a:latin typeface="Avenir Heavy"/>
                          <a:ea typeface="Avenir Heavy"/>
                          <a:cs typeface="Avenir Heavy"/>
                          <a:sym typeface="Avenir Heavy"/>
                        </a:rPr>
                        <a:t>Novos Modelos de Negócios</a:t>
                      </a:r>
                    </a:p>
                  </a:txBody>
                  <a:tcPr marL="45716" marR="45716" marT="45716" marB="45716" anchor="ctr" anchorCtr="0" horzOverflow="overflow">
                    <a:lnL w="3175">
                      <a:solidFill>
                        <a:srgbClr val="6D6E70"/>
                      </a:solidFill>
                      <a:prstDash val="sysDot"/>
                    </a:lnL>
                    <a:lnR w="12700">
                      <a:miter lim="400000"/>
                    </a:lnR>
                    <a:lnT w="12700">
                      <a:miter lim="400000"/>
                    </a:lnT>
                    <a:lnB w="12700">
                      <a:miter lim="400000"/>
                    </a:lnB>
                  </a:tcPr>
                </a:tc>
              </a:tr>
              <a:tr h="2930148">
                <a:tc>
                  <a:txBody>
                    <a:bodyPr/>
                    <a:lstStyle/>
                    <a:p>
                      <a:pPr defTabSz="866986">
                        <a:spcBef>
                          <a:spcPts val="600"/>
                        </a:spcBef>
                        <a:defRPr sz="2600">
                          <a:solidFill>
                            <a:srgbClr val="6D6E70"/>
                          </a:solidFill>
                          <a:latin typeface="Avenir Heavy"/>
                          <a:ea typeface="Avenir Heavy"/>
                          <a:cs typeface="Avenir Heavy"/>
                          <a:sym typeface="Avenir Heavy"/>
                        </a:defRPr>
                      </a:pPr>
                      <a:r>
                        <a:t>Ativa a reconciliação</a:t>
                      </a:r>
                      <a:endParaRPr b="1" sz="4400">
                        <a:latin typeface="Calibri"/>
                        <a:ea typeface="Calibri"/>
                        <a:cs typeface="Calibri"/>
                        <a:sym typeface="Calibri"/>
                      </a:endParaRPr>
                    </a:p>
                    <a:p>
                      <a:pPr defTabSz="866986">
                        <a:spcBef>
                          <a:spcPts val="600"/>
                        </a:spcBef>
                        <a:defRPr sz="2600">
                          <a:solidFill>
                            <a:srgbClr val="6D6E70"/>
                          </a:solidFill>
                          <a:latin typeface="Avenir Book"/>
                          <a:ea typeface="Avenir Book"/>
                          <a:cs typeface="Avenir Book"/>
                          <a:sym typeface="Avenir Book"/>
                        </a:defRPr>
                      </a:pPr>
                      <a:r>
                        <a:t>As transações comerciais podem ser realizadas em tempo quase real</a:t>
                      </a:r>
                    </a:p>
                  </a:txBody>
                  <a:tcPr marL="45716" marR="45716" marT="45716" marB="45716" anchor="t" anchorCtr="0" horzOverflow="overflow">
                    <a:lnL w="12700">
                      <a:miter lim="400000"/>
                    </a:lnL>
                    <a:lnR w="3175">
                      <a:solidFill>
                        <a:srgbClr val="6D6E70"/>
                      </a:solidFill>
                      <a:prstDash val="sysDot"/>
                    </a:lnR>
                    <a:lnT w="12700">
                      <a:miter lim="400000"/>
                    </a:lnT>
                    <a:lnB w="12700">
                      <a:miter lim="400000"/>
                    </a:lnB>
                  </a:tcPr>
                </a:tc>
                <a:tc>
                  <a:txBody>
                    <a:bodyPr/>
                    <a:lstStyle/>
                    <a:p>
                      <a:pPr marL="12041" indent="102258" defTabSz="866986">
                        <a:spcBef>
                          <a:spcPts val="600"/>
                        </a:spcBef>
                        <a:defRPr b="1" sz="2600">
                          <a:solidFill>
                            <a:srgbClr val="6D6E70"/>
                          </a:solidFill>
                          <a:latin typeface="Arial"/>
                          <a:ea typeface="Arial"/>
                          <a:cs typeface="Arial"/>
                          <a:sym typeface="Arial"/>
                        </a:defRPr>
                      </a:pPr>
                      <a:r>
                        <a:t>Desintermediação</a:t>
                      </a:r>
                      <a:endParaRPr sz="4400">
                        <a:latin typeface="Calibri"/>
                        <a:ea typeface="Calibri"/>
                        <a:cs typeface="Calibri"/>
                        <a:sym typeface="Calibri"/>
                      </a:endParaRPr>
                    </a:p>
                    <a:p>
                      <a:pPr marL="12041" indent="102258" defTabSz="866986">
                        <a:spcBef>
                          <a:spcPts val="600"/>
                        </a:spcBef>
                        <a:defRPr sz="2600">
                          <a:solidFill>
                            <a:srgbClr val="6D6E70"/>
                          </a:solidFill>
                          <a:latin typeface="Arial"/>
                          <a:ea typeface="Arial"/>
                          <a:cs typeface="Arial"/>
                          <a:sym typeface="Arial"/>
                        </a:defRPr>
                      </a:pPr>
                      <a:r>
                        <a:t>As redes de negócios elimina intermediários e escala facilmente</a:t>
                      </a:r>
                    </a:p>
                  </a:txBody>
                  <a:tcPr marL="45716" marR="45716" marT="45716" marB="45716" anchor="t" anchorCtr="0" horzOverflow="overflow">
                    <a:lnL w="3175">
                      <a:solidFill>
                        <a:srgbClr val="6D6E70"/>
                      </a:solidFill>
                      <a:prstDash val="sysDot"/>
                    </a:lnL>
                    <a:lnR w="3175">
                      <a:solidFill>
                        <a:srgbClr val="6D6E70"/>
                      </a:solidFill>
                      <a:prstDash val="sysDot"/>
                    </a:lnR>
                    <a:lnT w="12700">
                      <a:miter lim="400000"/>
                    </a:lnT>
                    <a:lnB w="12700">
                      <a:miter lim="400000"/>
                    </a:lnB>
                  </a:tcPr>
                </a:tc>
                <a:tc>
                  <a:txBody>
                    <a:bodyPr/>
                    <a:lstStyle/>
                    <a:p>
                      <a:pPr marL="12041" indent="102258" defTabSz="866986">
                        <a:spcBef>
                          <a:spcPts val="600"/>
                        </a:spcBef>
                        <a:defRPr b="1" sz="2600">
                          <a:solidFill>
                            <a:srgbClr val="6D6E70"/>
                          </a:solidFill>
                          <a:latin typeface="Arial"/>
                          <a:ea typeface="Arial"/>
                          <a:cs typeface="Arial"/>
                          <a:sym typeface="Arial"/>
                        </a:defRPr>
                      </a:pPr>
                      <a:r>
                        <a:t>Conformidade e Fraude</a:t>
                      </a:r>
                      <a:endParaRPr sz="4400">
                        <a:latin typeface="Calibri"/>
                        <a:ea typeface="Calibri"/>
                        <a:cs typeface="Calibri"/>
                        <a:sym typeface="Calibri"/>
                      </a:endParaRPr>
                    </a:p>
                    <a:p>
                      <a:pPr marL="12041" indent="102258" defTabSz="866986">
                        <a:spcBef>
                          <a:spcPts val="600"/>
                        </a:spcBef>
                        <a:defRPr sz="2600">
                          <a:solidFill>
                            <a:srgbClr val="6D6E70"/>
                          </a:solidFill>
                          <a:latin typeface="Arial"/>
                          <a:ea typeface="Arial"/>
                          <a:cs typeface="Arial"/>
                          <a:sym typeface="Arial"/>
                        </a:defRPr>
                      </a:pPr>
                      <a:r>
                        <a:t>Transações comerciais tornam-se imutáveis, verificáveis e auditáveis</a:t>
                      </a:r>
                    </a:p>
                  </a:txBody>
                  <a:tcPr marL="45716" marR="45716" marT="45716" marB="45716" anchor="t" anchorCtr="0" horzOverflow="overflow">
                    <a:lnL w="3175">
                      <a:solidFill>
                        <a:srgbClr val="6D6E70"/>
                      </a:solidFill>
                      <a:prstDash val="sysDot"/>
                    </a:lnL>
                    <a:lnR w="3175">
                      <a:solidFill>
                        <a:srgbClr val="6D6E70"/>
                      </a:solidFill>
                      <a:prstDash val="sysDot"/>
                    </a:lnR>
                    <a:lnT w="12700">
                      <a:miter lim="400000"/>
                    </a:lnT>
                    <a:lnB w="12700">
                      <a:miter lim="400000"/>
                    </a:lnB>
                  </a:tcPr>
                </a:tc>
                <a:tc>
                  <a:txBody>
                    <a:bodyPr/>
                    <a:lstStyle/>
                    <a:p>
                      <a:pPr marL="12041" indent="102258" defTabSz="866986">
                        <a:spcBef>
                          <a:spcPts val="600"/>
                        </a:spcBef>
                        <a:defRPr b="1" sz="2600">
                          <a:solidFill>
                            <a:srgbClr val="6D6E70"/>
                          </a:solidFill>
                          <a:latin typeface="Arial"/>
                          <a:ea typeface="Arial"/>
                          <a:cs typeface="Arial"/>
                          <a:sym typeface="Arial"/>
                        </a:defRPr>
                      </a:pPr>
                      <a:r>
                        <a:t>Inovação</a:t>
                      </a:r>
                      <a:endParaRPr sz="4400">
                        <a:latin typeface="Calibri"/>
                        <a:ea typeface="Calibri"/>
                        <a:cs typeface="Calibri"/>
                        <a:sym typeface="Calibri"/>
                      </a:endParaRPr>
                    </a:p>
                    <a:p>
                      <a:pPr marL="12041" indent="102258" defTabSz="866986">
                        <a:spcBef>
                          <a:spcPts val="600"/>
                        </a:spcBef>
                        <a:defRPr sz="2600">
                          <a:solidFill>
                            <a:srgbClr val="6D6E70"/>
                          </a:solidFill>
                          <a:latin typeface="Arial"/>
                          <a:ea typeface="Arial"/>
                          <a:cs typeface="Arial"/>
                          <a:sym typeface="Arial"/>
                        </a:defRPr>
                      </a:pPr>
                      <a:r>
                        <a:t>Redes de negócios remodeladas e redes de lucro são redefinidas</a:t>
                      </a:r>
                    </a:p>
                  </a:txBody>
                  <a:tcPr marL="45716" marR="45716" marT="45716" marB="45716" anchor="t" anchorCtr="0" horzOverflow="overflow">
                    <a:lnL w="3175">
                      <a:solidFill>
                        <a:srgbClr val="6D6E70"/>
                      </a:solidFill>
                      <a:prstDash val="sysDot"/>
                    </a:lnL>
                    <a:lnR w="12700">
                      <a:miter lim="400000"/>
                    </a:lnR>
                    <a:lnT w="12700">
                      <a:miter lim="400000"/>
                    </a:lnT>
                    <a:lnB w="12700">
                      <a:miter lim="400000"/>
                    </a:lnB>
                  </a:tcPr>
                </a:tc>
              </a:tr>
            </a:tbl>
          </a:graphicData>
        </a:graphic>
      </p:graphicFrame>
      <p:pic>
        <p:nvPicPr>
          <p:cNvPr id="966" name="Picture 15" descr="Picture 15"/>
          <p:cNvPicPr>
            <a:picLocks noChangeAspect="1"/>
          </p:cNvPicPr>
          <p:nvPr/>
        </p:nvPicPr>
        <p:blipFill>
          <a:blip r:embed="rId2">
            <a:extLst/>
          </a:blip>
          <a:stretch>
            <a:fillRect/>
          </a:stretch>
        </p:blipFill>
        <p:spPr>
          <a:xfrm rot="16200000">
            <a:off x="1190695" y="3340279"/>
            <a:ext cx="1325808" cy="1325808"/>
          </a:xfrm>
          <a:prstGeom prst="rect">
            <a:avLst/>
          </a:prstGeom>
          <a:ln w="12700">
            <a:miter lim="400000"/>
          </a:ln>
        </p:spPr>
      </p:pic>
      <p:pic>
        <p:nvPicPr>
          <p:cNvPr id="967" name="Picture 12" descr="Picture 12"/>
          <p:cNvPicPr>
            <a:picLocks noChangeAspect="1"/>
          </p:cNvPicPr>
          <p:nvPr/>
        </p:nvPicPr>
        <p:blipFill>
          <a:blip r:embed="rId3">
            <a:extLst/>
          </a:blip>
          <a:stretch>
            <a:fillRect/>
          </a:stretch>
        </p:blipFill>
        <p:spPr>
          <a:xfrm>
            <a:off x="4060273" y="3251921"/>
            <a:ext cx="1590969" cy="1537936"/>
          </a:xfrm>
          <a:prstGeom prst="rect">
            <a:avLst/>
          </a:prstGeom>
          <a:ln w="12700">
            <a:miter lim="400000"/>
          </a:ln>
        </p:spPr>
      </p:pic>
      <p:pic>
        <p:nvPicPr>
          <p:cNvPr id="968" name="Picture 14" descr="Picture 14"/>
          <p:cNvPicPr>
            <a:picLocks noChangeAspect="1"/>
          </p:cNvPicPr>
          <p:nvPr/>
        </p:nvPicPr>
        <p:blipFill>
          <a:blip r:embed="rId4">
            <a:extLst/>
          </a:blip>
          <a:stretch>
            <a:fillRect/>
          </a:stretch>
        </p:blipFill>
        <p:spPr>
          <a:xfrm>
            <a:off x="7275643" y="3260204"/>
            <a:ext cx="1524679" cy="1518049"/>
          </a:xfrm>
          <a:prstGeom prst="rect">
            <a:avLst/>
          </a:prstGeom>
          <a:ln w="12700">
            <a:miter lim="400000"/>
          </a:ln>
        </p:spPr>
      </p:pic>
      <p:pic>
        <p:nvPicPr>
          <p:cNvPr id="969" name="Picture 18" descr="Picture 18"/>
          <p:cNvPicPr>
            <a:picLocks noChangeAspect="1"/>
          </p:cNvPicPr>
          <p:nvPr/>
        </p:nvPicPr>
        <p:blipFill>
          <a:blip r:embed="rId5">
            <a:extLst/>
          </a:blip>
          <a:stretch>
            <a:fillRect/>
          </a:stretch>
        </p:blipFill>
        <p:spPr>
          <a:xfrm>
            <a:off x="10271761" y="3232574"/>
            <a:ext cx="1542628" cy="1542627"/>
          </a:xfrm>
          <a:prstGeom prst="rect">
            <a:avLst/>
          </a:prstGeom>
          <a:ln w="12700">
            <a:miter lim="400000"/>
          </a:ln>
        </p:spPr>
      </p:pic>
      <p:sp>
        <p:nvSpPr>
          <p:cNvPr id="970" name="TextBox 1"/>
          <p:cNvSpPr txBox="1"/>
          <p:nvPr/>
        </p:nvSpPr>
        <p:spPr>
          <a:xfrm>
            <a:off x="570940" y="1393655"/>
            <a:ext cx="5979640" cy="64849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733973">
              <a:lnSpc>
                <a:spcPct val="90000"/>
              </a:lnSpc>
              <a:defRPr>
                <a:solidFill>
                  <a:srgbClr val="FFFFFF"/>
                </a:solidFill>
                <a:latin typeface="Arial"/>
                <a:ea typeface="Arial"/>
                <a:cs typeface="Arial"/>
                <a:sym typeface="Arial"/>
              </a:defRPr>
            </a:pPr>
            <a:r>
              <a:t>Blockchain </a:t>
            </a:r>
            <a:r>
              <a:t>–</a:t>
            </a:r>
            <a:r>
              <a:t> Business Value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2" name="TextBox 9"/>
          <p:cNvSpPr txBox="1"/>
          <p:nvPr>
            <p:ph type="sldNum" sz="quarter" idx="2"/>
          </p:nvPr>
        </p:nvSpPr>
        <p:spPr>
          <a:xfrm>
            <a:off x="12560673" y="8217233"/>
            <a:ext cx="368769" cy="352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73" name="Picture 16" descr="Picture 16"/>
          <p:cNvPicPr>
            <a:picLocks noChangeAspect="1"/>
          </p:cNvPicPr>
          <p:nvPr/>
        </p:nvPicPr>
        <p:blipFill>
          <a:blip r:embed="rId3">
            <a:extLst/>
          </a:blip>
          <a:srcRect l="0" t="0" r="0" b="9882"/>
          <a:stretch>
            <a:fillRect/>
          </a:stretch>
        </p:blipFill>
        <p:spPr>
          <a:xfrm>
            <a:off x="282033" y="1971286"/>
            <a:ext cx="7407329" cy="6028022"/>
          </a:xfrm>
          <a:prstGeom prst="rect">
            <a:avLst/>
          </a:prstGeom>
          <a:ln w="12700">
            <a:miter lim="400000"/>
          </a:ln>
        </p:spPr>
      </p:pic>
      <p:sp>
        <p:nvSpPr>
          <p:cNvPr id="974" name="Text Placeholder 1"/>
          <p:cNvSpPr txBox="1"/>
          <p:nvPr>
            <p:ph type="body" sz="quarter" idx="1"/>
          </p:nvPr>
        </p:nvSpPr>
        <p:spPr>
          <a:xfrm>
            <a:off x="178814" y="1424659"/>
            <a:ext cx="12112187" cy="1438861"/>
          </a:xfrm>
          <a:prstGeom prst="rect">
            <a:avLst/>
          </a:prstGeom>
        </p:spPr>
        <p:txBody>
          <a:bodyPr/>
          <a:lstStyle/>
          <a:p>
            <a:pPr/>
            <a:r>
              <a:t>Patterns for customer adoption</a:t>
            </a:r>
          </a:p>
        </p:txBody>
      </p:sp>
      <p:sp>
        <p:nvSpPr>
          <p:cNvPr id="975" name="Rectangle 11"/>
          <p:cNvSpPr txBox="1"/>
          <p:nvPr/>
        </p:nvSpPr>
        <p:spPr>
          <a:xfrm>
            <a:off x="678588" y="6648310"/>
            <a:ext cx="2628055" cy="98118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3000">
                <a:solidFill>
                  <a:srgbClr val="FFFFFF"/>
                </a:solidFill>
                <a:latin typeface="Arial"/>
                <a:ea typeface="Arial"/>
                <a:cs typeface="Arial"/>
                <a:sym typeface="Arial"/>
              </a:defRPr>
            </a:lvl1pPr>
          </a:lstStyle>
          <a:p>
            <a:pPr/>
            <a:r>
              <a:t>COMPLIANCE LEDGER</a:t>
            </a:r>
          </a:p>
        </p:txBody>
      </p:sp>
      <p:sp>
        <p:nvSpPr>
          <p:cNvPr id="976" name="Rectangle 1"/>
          <p:cNvSpPr txBox="1"/>
          <p:nvPr/>
        </p:nvSpPr>
        <p:spPr>
          <a:xfrm>
            <a:off x="1723804" y="5289265"/>
            <a:ext cx="2928339" cy="141298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3000">
                <a:solidFill>
                  <a:srgbClr val="FFFFFF"/>
                </a:solidFill>
                <a:latin typeface="Arial"/>
                <a:ea typeface="Arial"/>
                <a:cs typeface="Arial"/>
                <a:sym typeface="Arial"/>
              </a:defRPr>
            </a:lvl1pPr>
          </a:lstStyle>
          <a:p>
            <a:pPr/>
            <a:r>
              <a:t>CONSORTIUM SHARED LEDGER</a:t>
            </a:r>
          </a:p>
        </p:txBody>
      </p:sp>
      <p:sp>
        <p:nvSpPr>
          <p:cNvPr id="977" name="Rectangle 8"/>
          <p:cNvSpPr txBox="1"/>
          <p:nvPr/>
        </p:nvSpPr>
        <p:spPr>
          <a:xfrm>
            <a:off x="2819777" y="3938018"/>
            <a:ext cx="2388730" cy="98118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3000">
                <a:solidFill>
                  <a:srgbClr val="FFFFFF"/>
                </a:solidFill>
                <a:latin typeface="Arial"/>
                <a:ea typeface="Arial"/>
                <a:cs typeface="Arial"/>
                <a:sym typeface="Arial"/>
              </a:defRPr>
            </a:lvl1pPr>
          </a:lstStyle>
          <a:p>
            <a:pPr/>
            <a:r>
              <a:t>ASSET EXCHANGE</a:t>
            </a:r>
          </a:p>
        </p:txBody>
      </p:sp>
      <p:sp>
        <p:nvSpPr>
          <p:cNvPr id="978" name="Rectangle 7"/>
          <p:cNvSpPr txBox="1"/>
          <p:nvPr/>
        </p:nvSpPr>
        <p:spPr>
          <a:xfrm>
            <a:off x="3908434" y="2617920"/>
            <a:ext cx="2910277" cy="98118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866986">
              <a:defRPr sz="3000">
                <a:solidFill>
                  <a:srgbClr val="FFFFFF"/>
                </a:solidFill>
                <a:latin typeface="Arial"/>
                <a:ea typeface="Arial"/>
                <a:cs typeface="Arial"/>
                <a:sym typeface="Arial"/>
              </a:defRPr>
            </a:lvl1pPr>
          </a:lstStyle>
          <a:p>
            <a:pPr/>
            <a:r>
              <a:t>HIGH VALUE MARKET</a:t>
            </a:r>
          </a:p>
        </p:txBody>
      </p:sp>
      <p:sp>
        <p:nvSpPr>
          <p:cNvPr id="979" name="TextBox 3"/>
          <p:cNvSpPr txBox="1"/>
          <p:nvPr/>
        </p:nvSpPr>
        <p:spPr>
          <a:xfrm>
            <a:off x="4633180" y="5158717"/>
            <a:ext cx="6204945" cy="126205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Created by a small set of participants</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Share key reference data</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Consolidated, consistent real-time view</a:t>
            </a:r>
          </a:p>
        </p:txBody>
      </p:sp>
      <p:sp>
        <p:nvSpPr>
          <p:cNvPr id="980" name="TextBox 4"/>
          <p:cNvSpPr txBox="1"/>
          <p:nvPr/>
        </p:nvSpPr>
        <p:spPr>
          <a:xfrm>
            <a:off x="5681740" y="3855571"/>
            <a:ext cx="7398535" cy="126205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Sharing of assets (voting, dividend notification)</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Assets are intangible</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Provenance &amp; finality are key</a:t>
            </a:r>
          </a:p>
        </p:txBody>
      </p:sp>
      <p:sp>
        <p:nvSpPr>
          <p:cNvPr id="981" name="TextBox 2"/>
          <p:cNvSpPr txBox="1"/>
          <p:nvPr/>
        </p:nvSpPr>
        <p:spPr>
          <a:xfrm>
            <a:off x="7391530" y="2516246"/>
            <a:ext cx="6260087" cy="126205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Transfer of high value assets</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Between many participants in a market</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Regulatory timeframes</a:t>
            </a:r>
          </a:p>
        </p:txBody>
      </p:sp>
      <p:sp>
        <p:nvSpPr>
          <p:cNvPr id="982" name="TextBox 5"/>
          <p:cNvSpPr txBox="1"/>
          <p:nvPr/>
        </p:nvSpPr>
        <p:spPr>
          <a:xfrm>
            <a:off x="3479320" y="6555605"/>
            <a:ext cx="6269850" cy="23857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Real-time view of compliance, audit &amp; risk data</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Provenance, immutability &amp; finality are key</a:t>
            </a:r>
          </a:p>
          <a:p>
            <a:pPr marL="336096" indent="-336096" algn="l" defTabSz="1297470">
              <a:lnSpc>
                <a:spcPct val="95000"/>
              </a:lnSpc>
              <a:buSzPct val="100000"/>
              <a:buFont typeface="Arial"/>
              <a:buChar char="•"/>
              <a:defRPr sz="2600">
                <a:solidFill>
                  <a:srgbClr val="000000"/>
                </a:solidFill>
                <a:latin typeface="Arial"/>
                <a:ea typeface="Arial"/>
                <a:cs typeface="Arial"/>
                <a:sym typeface="Arial"/>
              </a:defRPr>
            </a:pPr>
            <a:r>
              <a:t>Transparent access to auditor &amp; regulator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6" name="TextBox 9"/>
          <p:cNvSpPr txBox="1"/>
          <p:nvPr>
            <p:ph type="sldNum" sz="quarter" idx="2"/>
          </p:nvPr>
        </p:nvSpPr>
        <p:spPr>
          <a:xfrm>
            <a:off x="12560673" y="8217233"/>
            <a:ext cx="368769" cy="352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7" name="Text Placeholder 1"/>
          <p:cNvSpPr txBox="1"/>
          <p:nvPr>
            <p:ph type="body" sz="quarter" idx="1"/>
          </p:nvPr>
        </p:nvSpPr>
        <p:spPr>
          <a:xfrm>
            <a:off x="166114" y="307059"/>
            <a:ext cx="12112187" cy="1438861"/>
          </a:xfrm>
          <a:prstGeom prst="rect">
            <a:avLst/>
          </a:prstGeom>
        </p:spPr>
        <p:txBody>
          <a:bodyPr/>
          <a:lstStyle/>
          <a:p>
            <a:pPr/>
            <a:r>
              <a:t>Key players for blockchain adoption</a:t>
            </a:r>
          </a:p>
        </p:txBody>
      </p:sp>
      <p:graphicFrame>
        <p:nvGraphicFramePr>
          <p:cNvPr id="988" name="Group 140"/>
          <p:cNvGraphicFramePr/>
          <p:nvPr/>
        </p:nvGraphicFramePr>
        <p:xfrm>
          <a:off x="432186" y="2614004"/>
          <a:ext cx="12246188" cy="486551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55274"/>
                <a:gridCol w="3944759"/>
                <a:gridCol w="4233453"/>
              </a:tblGrid>
              <a:tr h="523475">
                <a:tc>
                  <a:txBody>
                    <a:bodyPr/>
                    <a:lstStyle/>
                    <a:p>
                      <a:pPr defTabSz="866986">
                        <a:spcBef>
                          <a:spcPts val="800"/>
                        </a:spcBef>
                        <a:defRPr sz="3000">
                          <a:solidFill>
                            <a:srgbClr val="FFFFFF"/>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defTabSz="866986">
                        <a:spcBef>
                          <a:spcPts val="800"/>
                        </a:spcBef>
                        <a:defRPr sz="3000">
                          <a:solidFill>
                            <a:srgbClr val="FFFFFF"/>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defTabSz="866986">
                        <a:spcBef>
                          <a:spcPts val="800"/>
                        </a:spcBef>
                        <a:defRPr sz="3000">
                          <a:solidFill>
                            <a:srgbClr val="FFFFFF"/>
                          </a:solidFill>
                          <a:latin typeface="Arial"/>
                          <a:ea typeface="Arial"/>
                          <a:cs typeface="Arial"/>
                          <a:sym typeface="Arial"/>
                        </a:defRPr>
                      </a:pPr>
                    </a:p>
                  </a:txBody>
                  <a:tcPr marL="45720" marR="45720" marT="45720" marB="45720" anchor="ctr" anchorCtr="0" horzOverflow="overflow">
                    <a:lnL w="12700">
                      <a:miter lim="400000"/>
                    </a:lnL>
                    <a:lnR w="12700">
                      <a:miter lim="400000"/>
                    </a:lnR>
                    <a:lnT w="12700">
                      <a:miter lim="400000"/>
                    </a:lnT>
                    <a:lnB w="12700">
                      <a:miter lim="400000"/>
                    </a:lnB>
                  </a:tcPr>
                </a:tc>
              </a:tr>
              <a:tr h="585313">
                <a:tc>
                  <a:txBody>
                    <a:bodyPr/>
                    <a:lstStyle/>
                    <a:p>
                      <a:pPr defTabSz="866986">
                        <a:spcBef>
                          <a:spcPts val="800"/>
                        </a:spcBef>
                        <a:defRPr>
                          <a:solidFill>
                            <a:srgbClr val="000000"/>
                          </a:solidFill>
                        </a:defRPr>
                      </a:pPr>
                      <a:r>
                        <a:rPr sz="3400">
                          <a:solidFill>
                            <a:srgbClr val="0164FF"/>
                          </a:solidFill>
                          <a:latin typeface="Arial"/>
                          <a:ea typeface="Arial"/>
                          <a:cs typeface="Arial"/>
                          <a:sym typeface="Arial"/>
                        </a:rPr>
                        <a:t>Regulator</a:t>
                      </a:r>
                    </a:p>
                  </a:txBody>
                  <a:tcPr marL="45720" marR="45720" marT="45720" marB="45720" anchor="b" anchorCtr="0" horzOverflow="overflow">
                    <a:lnL w="12700">
                      <a:miter lim="400000"/>
                    </a:lnL>
                    <a:lnR w="3175">
                      <a:solidFill>
                        <a:srgbClr val="000000"/>
                      </a:solidFill>
                      <a:prstDash val="sysDot"/>
                    </a:lnR>
                    <a:lnT w="12700">
                      <a:miter lim="400000"/>
                    </a:lnT>
                    <a:lnB w="12700">
                      <a:miter lim="400000"/>
                    </a:lnB>
                  </a:tcPr>
                </a:tc>
                <a:tc>
                  <a:txBody>
                    <a:bodyPr/>
                    <a:lstStyle/>
                    <a:p>
                      <a:pPr defTabSz="866986">
                        <a:lnSpc>
                          <a:spcPct val="70000"/>
                        </a:lnSpc>
                        <a:spcBef>
                          <a:spcPts val="800"/>
                        </a:spcBef>
                        <a:defRPr>
                          <a:solidFill>
                            <a:srgbClr val="000000"/>
                          </a:solidFill>
                        </a:defRPr>
                      </a:pPr>
                      <a:r>
                        <a:rPr sz="3400">
                          <a:solidFill>
                            <a:srgbClr val="0164FF"/>
                          </a:solidFill>
                          <a:latin typeface="Arial"/>
                          <a:ea typeface="Arial"/>
                          <a:cs typeface="Arial"/>
                          <a:sym typeface="Arial"/>
                        </a:rPr>
                        <a:t>Industry Group</a:t>
                      </a:r>
                    </a:p>
                  </a:txBody>
                  <a:tcPr marL="45720" marR="45720" marT="45720" marB="45720" anchor="b" anchorCtr="0" horzOverflow="overflow">
                    <a:lnL w="3175">
                      <a:solidFill>
                        <a:srgbClr val="000000"/>
                      </a:solidFill>
                      <a:prstDash val="sysDot"/>
                    </a:lnL>
                    <a:lnR w="3175">
                      <a:solidFill>
                        <a:srgbClr val="000000"/>
                      </a:solidFill>
                      <a:prstDash val="sysDot"/>
                    </a:lnR>
                    <a:lnT w="12700">
                      <a:miter lim="400000"/>
                    </a:lnT>
                    <a:lnB w="12700">
                      <a:miter lim="400000"/>
                    </a:lnB>
                  </a:tcPr>
                </a:tc>
                <a:tc>
                  <a:txBody>
                    <a:bodyPr/>
                    <a:lstStyle/>
                    <a:p>
                      <a:pPr defTabSz="866986">
                        <a:spcBef>
                          <a:spcPts val="800"/>
                        </a:spcBef>
                        <a:defRPr>
                          <a:solidFill>
                            <a:srgbClr val="000000"/>
                          </a:solidFill>
                        </a:defRPr>
                      </a:pPr>
                      <a:r>
                        <a:rPr sz="3400">
                          <a:solidFill>
                            <a:srgbClr val="0164FF"/>
                          </a:solidFill>
                          <a:latin typeface="Arial"/>
                          <a:ea typeface="Arial"/>
                          <a:cs typeface="Arial"/>
                          <a:sym typeface="Arial"/>
                        </a:rPr>
                        <a:t>Market Maker</a:t>
                      </a:r>
                    </a:p>
                  </a:txBody>
                  <a:tcPr marL="45720" marR="45720" marT="45720" marB="45720" anchor="b" anchorCtr="0" horzOverflow="overflow">
                    <a:lnL w="3175">
                      <a:solidFill>
                        <a:srgbClr val="000000"/>
                      </a:solidFill>
                      <a:prstDash val="sysDot"/>
                    </a:lnL>
                    <a:lnR w="12700">
                      <a:miter lim="400000"/>
                    </a:lnR>
                    <a:lnT w="12700">
                      <a:miter lim="400000"/>
                    </a:lnT>
                    <a:lnB w="12700">
                      <a:miter lim="400000"/>
                    </a:lnB>
                  </a:tcPr>
                </a:tc>
              </a:tr>
              <a:tr h="3952004">
                <a:tc>
                  <a:txBody>
                    <a:bodyPr/>
                    <a:lstStyle/>
                    <a:p>
                      <a:pPr marL="325316" indent="-325316"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An organization who enforces </a:t>
                      </a:r>
                      <a:br/>
                      <a:r>
                        <a:t>the rules of play</a:t>
                      </a:r>
                    </a:p>
                    <a:p>
                      <a:pPr marL="325316" indent="-325316"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Regulators are keen to support Blockchain based innovations</a:t>
                      </a:r>
                    </a:p>
                    <a:p>
                      <a:pPr marL="325316" indent="-325316"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Concern is systemic risk – new technology, distributed data, security</a:t>
                      </a:r>
                    </a:p>
                  </a:txBody>
                  <a:tcPr marL="45720" marR="45720" marT="45720" marB="45720" anchor="t" anchorCtr="0" horzOverflow="overflow">
                    <a:lnL w="12700">
                      <a:miter lim="400000"/>
                    </a:lnL>
                    <a:lnR w="3175">
                      <a:solidFill>
                        <a:srgbClr val="000000"/>
                      </a:solidFill>
                      <a:prstDash val="sysDot"/>
                    </a:lnR>
                    <a:lnT w="12700">
                      <a:miter lim="400000"/>
                    </a:lnT>
                    <a:lnB w="12700">
                      <a:miter lim="400000"/>
                    </a:lnB>
                  </a:tcPr>
                </a:tc>
                <a:tc>
                  <a:txBody>
                    <a:bodyPr/>
                    <a:lstStyle/>
                    <a:p>
                      <a:pPr marL="422031" indent="-307731"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Often funded by members of a business network</a:t>
                      </a:r>
                    </a:p>
                    <a:p>
                      <a:pPr marL="422031" indent="-307731"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Provide technical advice on industry trends</a:t>
                      </a:r>
                    </a:p>
                    <a:p>
                      <a:pPr marL="422031" indent="-307731" algn="l" defTabSz="866986">
                        <a:lnSpc>
                          <a:spcPct val="95000"/>
                        </a:lnSpc>
                        <a:spcBef>
                          <a:spcPts val="500"/>
                        </a:spcBef>
                        <a:buSzPct val="100000"/>
                        <a:buFont typeface="Arial"/>
                        <a:buChar char="•"/>
                        <a:defRPr sz="2400">
                          <a:solidFill>
                            <a:srgbClr val="000000"/>
                          </a:solidFill>
                          <a:latin typeface="Arial"/>
                          <a:ea typeface="Arial"/>
                          <a:cs typeface="Arial"/>
                          <a:sym typeface="Arial"/>
                        </a:defRPr>
                      </a:pPr>
                      <a:r>
                        <a:t>Encourages best practice by making recommendations to members</a:t>
                      </a:r>
                    </a:p>
                  </a:txBody>
                  <a:tcPr marL="45720" marR="45720" marT="45720" marB="45720" anchor="t" anchorCtr="0" horzOverflow="overflow">
                    <a:lnL w="3175">
                      <a:solidFill>
                        <a:srgbClr val="000000"/>
                      </a:solidFill>
                      <a:prstDash val="sysDot"/>
                    </a:lnL>
                    <a:lnR w="3175">
                      <a:solidFill>
                        <a:srgbClr val="000000"/>
                      </a:solidFill>
                      <a:prstDash val="sysDot"/>
                    </a:lnR>
                    <a:lnT w="12700">
                      <a:miter lim="400000"/>
                    </a:lnT>
                    <a:lnB w="12700">
                      <a:miter lim="400000"/>
                    </a:lnB>
                  </a:tcPr>
                </a:tc>
                <a:tc>
                  <a:txBody>
                    <a:bodyPr/>
                    <a:lstStyle/>
                    <a:p>
                      <a:pPr marL="422031" indent="-307731" algn="l" defTabSz="866986">
                        <a:lnSpc>
                          <a:spcPct val="95000"/>
                        </a:lnSpc>
                        <a:spcBef>
                          <a:spcPts val="500"/>
                        </a:spcBef>
                        <a:buSzPct val="100000"/>
                        <a:buFont typeface="Arial"/>
                        <a:buChar char="•"/>
                        <a:tabLst>
                          <a:tab pos="1168400" algn="l"/>
                        </a:tabLst>
                        <a:defRPr sz="2400">
                          <a:solidFill>
                            <a:srgbClr val="000000"/>
                          </a:solidFill>
                          <a:latin typeface="Arial"/>
                          <a:ea typeface="Arial"/>
                          <a:cs typeface="Arial"/>
                          <a:sym typeface="Arial"/>
                        </a:defRPr>
                      </a:pPr>
                      <a:r>
                        <a:t>In financial markets, takes buy-side and sell-side to provide liquidity</a:t>
                      </a:r>
                    </a:p>
                    <a:p>
                      <a:pPr marL="422031" indent="-307731" algn="l" defTabSz="866986">
                        <a:lnSpc>
                          <a:spcPct val="95000"/>
                        </a:lnSpc>
                        <a:spcBef>
                          <a:spcPts val="100"/>
                        </a:spcBef>
                        <a:buSzPct val="100000"/>
                        <a:buFont typeface="Arial"/>
                        <a:buChar char="•"/>
                        <a:tabLst>
                          <a:tab pos="1168400" algn="l"/>
                        </a:tabLst>
                        <a:defRPr sz="2400">
                          <a:solidFill>
                            <a:srgbClr val="000000"/>
                          </a:solidFill>
                          <a:latin typeface="Arial"/>
                          <a:ea typeface="Arial"/>
                          <a:cs typeface="Arial"/>
                          <a:sym typeface="Arial"/>
                        </a:defRPr>
                      </a:pPr>
                      <a:r>
                        <a:t>More generally, the organization </a:t>
                      </a:r>
                      <a:br/>
                      <a:r>
                        <a:t>who innovates</a:t>
                      </a:r>
                    </a:p>
                    <a:p>
                      <a:pPr indent="114300" algn="l" defTabSz="866986">
                        <a:lnSpc>
                          <a:spcPct val="95000"/>
                        </a:lnSpc>
                        <a:spcBef>
                          <a:spcPts val="100"/>
                        </a:spcBef>
                        <a:tabLst>
                          <a:tab pos="520700" algn="l"/>
                          <a:tab pos="952500" algn="l"/>
                        </a:tabLst>
                        <a:defRPr sz="2200">
                          <a:solidFill>
                            <a:srgbClr val="000000"/>
                          </a:solidFill>
                          <a:latin typeface="Arial"/>
                          <a:ea typeface="Arial"/>
                          <a:cs typeface="Arial"/>
                          <a:sym typeface="Arial"/>
                        </a:defRPr>
                      </a:pPr>
                      <a:r>
                        <a:t>	</a:t>
                      </a:r>
                      <a:r>
                        <a:rPr sz="2000"/>
                        <a:t>-	Creates a new good or service, 				and business process (likely)</a:t>
                      </a:r>
                      <a:endParaRPr sz="2000"/>
                    </a:p>
                    <a:p>
                      <a:pPr indent="114300" algn="l" defTabSz="866986">
                        <a:lnSpc>
                          <a:spcPct val="95000"/>
                        </a:lnSpc>
                        <a:spcBef>
                          <a:spcPts val="100"/>
                        </a:spcBef>
                        <a:tabLst>
                          <a:tab pos="520700" algn="l"/>
                          <a:tab pos="952500" algn="l"/>
                        </a:tabLst>
                        <a:defRPr sz="2000">
                          <a:solidFill>
                            <a:srgbClr val="000000"/>
                          </a:solidFill>
                          <a:latin typeface="Arial"/>
                          <a:ea typeface="Arial"/>
                          <a:cs typeface="Arial"/>
                          <a:sym typeface="Arial"/>
                        </a:defRPr>
                      </a:pPr>
                      <a:r>
                        <a:t>	-	Creates a new business process 			for an existing good or service</a:t>
                      </a:r>
                    </a:p>
                  </a:txBody>
                  <a:tcPr marL="45720" marR="45720" marT="45720" marB="45720" anchor="t" anchorCtr="0" horzOverflow="overflow">
                    <a:lnL w="3175">
                      <a:solidFill>
                        <a:srgbClr val="000000"/>
                      </a:solidFill>
                      <a:prstDash val="sysDot"/>
                    </a:lnL>
                    <a:lnR w="12700">
                      <a:miter lim="400000"/>
                    </a:lnR>
                    <a:lnT w="12700">
                      <a:miter lim="400000"/>
                    </a:lnT>
                    <a:lnB w="12700">
                      <a:miter lim="400000"/>
                    </a:lnB>
                  </a:tcPr>
                </a:tc>
              </a:tr>
            </a:tbl>
          </a:graphicData>
        </a:graphic>
      </p:graphicFrame>
      <p:pic>
        <p:nvPicPr>
          <p:cNvPr id="989" name="Picture 18" descr="Picture 18"/>
          <p:cNvPicPr>
            <a:picLocks noChangeAspect="1"/>
          </p:cNvPicPr>
          <p:nvPr/>
        </p:nvPicPr>
        <p:blipFill>
          <a:blip r:embed="rId3">
            <a:extLst/>
          </a:blip>
          <a:stretch>
            <a:fillRect/>
          </a:stretch>
        </p:blipFill>
        <p:spPr>
          <a:xfrm>
            <a:off x="702205" y="1863176"/>
            <a:ext cx="2715783" cy="1188759"/>
          </a:xfrm>
          <a:prstGeom prst="rect">
            <a:avLst/>
          </a:prstGeom>
          <a:ln w="12700">
            <a:miter lim="400000"/>
          </a:ln>
        </p:spPr>
      </p:pic>
      <p:pic>
        <p:nvPicPr>
          <p:cNvPr id="990" name="Picture 19" descr="Picture 19"/>
          <p:cNvPicPr>
            <a:picLocks noChangeAspect="1"/>
          </p:cNvPicPr>
          <p:nvPr/>
        </p:nvPicPr>
        <p:blipFill>
          <a:blip r:embed="rId4">
            <a:extLst/>
          </a:blip>
          <a:stretch>
            <a:fillRect/>
          </a:stretch>
        </p:blipFill>
        <p:spPr>
          <a:xfrm>
            <a:off x="4839776" y="1930294"/>
            <a:ext cx="2409110" cy="1054522"/>
          </a:xfrm>
          <a:prstGeom prst="rect">
            <a:avLst/>
          </a:prstGeom>
          <a:ln w="12700">
            <a:miter lim="400000"/>
          </a:ln>
        </p:spPr>
      </p:pic>
      <p:pic>
        <p:nvPicPr>
          <p:cNvPr id="991" name="Picture 20" descr="Picture 20"/>
          <p:cNvPicPr>
            <a:picLocks noChangeAspect="1"/>
          </p:cNvPicPr>
          <p:nvPr/>
        </p:nvPicPr>
        <p:blipFill>
          <a:blip r:embed="rId5">
            <a:extLst/>
          </a:blip>
          <a:stretch>
            <a:fillRect/>
          </a:stretch>
        </p:blipFill>
        <p:spPr>
          <a:xfrm>
            <a:off x="8454774" y="1878625"/>
            <a:ext cx="2409110" cy="105452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ext Box 40"/>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a:solidFill>
                  <a:srgbClr val="FFFFFF"/>
                </a:solidFill>
                <a:latin typeface="Arial"/>
                <a:ea typeface="Arial"/>
                <a:cs typeface="Arial"/>
                <a:sym typeface="Arial"/>
              </a:defRPr>
            </a:lvl1pPr>
          </a:lstStyle>
          <a:p>
            <a:pPr/>
            <a:r>
              <a:t>Smart Contract</a:t>
            </a:r>
          </a:p>
        </p:txBody>
      </p:sp>
      <p:sp>
        <p:nvSpPr>
          <p:cNvPr id="220" name="Text Box 40"/>
          <p:cNvSpPr txBox="1"/>
          <p:nvPr/>
        </p:nvSpPr>
        <p:spPr>
          <a:xfrm>
            <a:off x="645725" y="8046000"/>
            <a:ext cx="1440464" cy="35627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221" name="Picture 1" descr="Picture 1"/>
          <p:cNvPicPr>
            <a:picLocks noChangeAspect="1"/>
          </p:cNvPicPr>
          <p:nvPr/>
        </p:nvPicPr>
        <p:blipFill>
          <a:blip r:embed="rId2">
            <a:extLst/>
          </a:blip>
          <a:stretch>
            <a:fillRect/>
          </a:stretch>
        </p:blipFill>
        <p:spPr>
          <a:xfrm>
            <a:off x="349352" y="2958615"/>
            <a:ext cx="2949546" cy="4603855"/>
          </a:xfrm>
          <a:prstGeom prst="rect">
            <a:avLst/>
          </a:prstGeom>
          <a:ln w="12700">
            <a:miter lim="400000"/>
          </a:ln>
        </p:spPr>
      </p:pic>
      <p:pic>
        <p:nvPicPr>
          <p:cNvPr id="222" name="Picture 3" descr="Picture 3"/>
          <p:cNvPicPr>
            <a:picLocks noChangeAspect="1"/>
          </p:cNvPicPr>
          <p:nvPr/>
        </p:nvPicPr>
        <p:blipFill>
          <a:blip r:embed="rId3">
            <a:extLst/>
          </a:blip>
          <a:stretch>
            <a:fillRect/>
          </a:stretch>
        </p:blipFill>
        <p:spPr>
          <a:xfrm>
            <a:off x="3992796" y="2436770"/>
            <a:ext cx="5532155" cy="68521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Text Box 40"/>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Title 1"/>
          <p:cNvSpPr txBox="1"/>
          <p:nvPr/>
        </p:nvSpPr>
        <p:spPr>
          <a:xfrm>
            <a:off x="182880" y="1206018"/>
            <a:ext cx="11216641" cy="751842"/>
          </a:xfrm>
          <a:prstGeom prst="rect">
            <a:avLst/>
          </a:prstGeom>
          <a:ln w="12700">
            <a:miter lim="400000"/>
          </a:ln>
          <a:extLst>
            <a:ext uri="{C572A759-6A51-4108-AA02-DFA0A04FC94B}">
              <ma14:wrappingTextBoxFlag xmlns:ma14="http://schemas.microsoft.com/office/mac/drawingml/2011/main" val="1"/>
            </a:ext>
          </a:extLst>
        </p:spPr>
        <p:txBody>
          <a:bodyPr lIns="48768" tIns="48768" rIns="48768" bIns="48768" anchor="ctr">
            <a:normAutofit fontScale="100000" lnSpcReduction="0"/>
          </a:bodyPr>
          <a:lstStyle>
            <a:lvl1pPr algn="l" defTabSz="1733973">
              <a:lnSpc>
                <a:spcPct val="90000"/>
              </a:lnSpc>
              <a:defRPr b="1">
                <a:solidFill>
                  <a:srgbClr val="FFFFFF"/>
                </a:solidFill>
                <a:latin typeface="Arial"/>
                <a:ea typeface="Arial"/>
                <a:cs typeface="Arial"/>
                <a:sym typeface="Arial"/>
              </a:defRPr>
            </a:lvl1pPr>
          </a:lstStyle>
          <a:p>
            <a:pPr/>
            <a:r>
              <a:t>Smart Contract</a:t>
            </a:r>
          </a:p>
        </p:txBody>
      </p:sp>
      <p:sp>
        <p:nvSpPr>
          <p:cNvPr id="226" name="Text Box 40"/>
          <p:cNvSpPr txBox="1"/>
          <p:nvPr/>
        </p:nvSpPr>
        <p:spPr>
          <a:xfrm>
            <a:off x="645725" y="8046000"/>
            <a:ext cx="1440464" cy="356277"/>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l" defTabSz="2477535">
              <a:lnSpc>
                <a:spcPct val="90000"/>
              </a:lnSpc>
              <a:spcBef>
                <a:spcPts val="900"/>
              </a:spcBef>
              <a:defRPr sz="1400">
                <a:solidFill>
                  <a:srgbClr val="FFFFFF"/>
                </a:solidFill>
                <a:latin typeface="Arial"/>
                <a:ea typeface="Arial"/>
                <a:cs typeface="Arial"/>
                <a:sym typeface="Arial"/>
              </a:defRPr>
            </a:pPr>
            <a:r>
              <a:t>©</a:t>
            </a:r>
            <a:r>
              <a:rPr sz="1200"/>
              <a:t>2016 IBM Corporation</a:t>
            </a:r>
          </a:p>
        </p:txBody>
      </p:sp>
      <p:pic>
        <p:nvPicPr>
          <p:cNvPr id="227" name="Screen Shot 2018-04-04 at 20.54.35.png" descr="Screen Shot 2018-04-04 at 20.54.35.png"/>
          <p:cNvPicPr>
            <a:picLocks noChangeAspect="1"/>
          </p:cNvPicPr>
          <p:nvPr/>
        </p:nvPicPr>
        <p:blipFill>
          <a:blip r:embed="rId2">
            <a:extLst/>
          </a:blip>
          <a:stretch>
            <a:fillRect/>
          </a:stretch>
        </p:blipFill>
        <p:spPr>
          <a:xfrm>
            <a:off x="278481" y="2891585"/>
            <a:ext cx="12026628" cy="50859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lide Number"/>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Blockchain Não Permissionado - Público"/>
          <p:cNvSpPr txBox="1"/>
          <p:nvPr/>
        </p:nvSpPr>
        <p:spPr>
          <a:xfrm>
            <a:off x="314395" y="1159898"/>
            <a:ext cx="11321832" cy="8090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4700">
                <a:solidFill>
                  <a:srgbClr val="FFFFFF"/>
                </a:solidFill>
                <a:latin typeface="Arial"/>
                <a:ea typeface="Arial"/>
                <a:cs typeface="Arial"/>
                <a:sym typeface="Arial"/>
              </a:defRPr>
            </a:lvl1pPr>
          </a:lstStyle>
          <a:p>
            <a:pPr/>
            <a:r>
              <a:t>Blockchain Não Permissionado - Público</a:t>
            </a:r>
          </a:p>
        </p:txBody>
      </p:sp>
      <p:pic>
        <p:nvPicPr>
          <p:cNvPr id="231" name="Screen Shot 2018-04-04 at 19.52.34.png" descr="Screen Shot 2018-04-04 at 19.52.34.png"/>
          <p:cNvPicPr>
            <a:picLocks noChangeAspect="1"/>
          </p:cNvPicPr>
          <p:nvPr/>
        </p:nvPicPr>
        <p:blipFill>
          <a:blip r:embed="rId2">
            <a:extLst/>
          </a:blip>
          <a:stretch>
            <a:fillRect/>
          </a:stretch>
        </p:blipFill>
        <p:spPr>
          <a:xfrm>
            <a:off x="210988" y="2543571"/>
            <a:ext cx="12357101" cy="7607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lide Number"/>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4" name="Screen Shot 2018-04-04 at 18.27.07.png" descr="Screen Shot 2018-04-04 at 18.27.07.png"/>
          <p:cNvPicPr>
            <a:picLocks noChangeAspect="1"/>
          </p:cNvPicPr>
          <p:nvPr/>
        </p:nvPicPr>
        <p:blipFill>
          <a:blip r:embed="rId2">
            <a:extLst/>
          </a:blip>
          <a:stretch>
            <a:fillRect/>
          </a:stretch>
        </p:blipFill>
        <p:spPr>
          <a:xfrm>
            <a:off x="580876" y="2333319"/>
            <a:ext cx="10242372" cy="3169008"/>
          </a:xfrm>
          <a:prstGeom prst="rect">
            <a:avLst/>
          </a:prstGeom>
          <a:ln w="12700">
            <a:miter lim="400000"/>
          </a:ln>
        </p:spPr>
      </p:pic>
      <p:sp>
        <p:nvSpPr>
          <p:cNvPr id="235" name="Traditional blockchain platforms, permissionless and permissioned ones, follow a sequential execution style, whereby transactions on smart contracts are typically executed after consensus or entwined with it and where all participants execute all contracts. This order-execute architecture (Figure 1) limits the scalability, requires sequential execution of transactions, and endorsement by all peers."/>
          <p:cNvSpPr txBox="1"/>
          <p:nvPr/>
        </p:nvSpPr>
        <p:spPr>
          <a:xfrm>
            <a:off x="493623" y="5864606"/>
            <a:ext cx="11321832" cy="13136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200"/>
              </a:lnSpc>
              <a:defRPr sz="2000">
                <a:solidFill>
                  <a:srgbClr val="323232"/>
                </a:solidFill>
                <a:latin typeface="Helvetica Neue Light"/>
                <a:ea typeface="Helvetica Neue Light"/>
                <a:cs typeface="Helvetica Neue Light"/>
                <a:sym typeface="Helvetica Neue Light"/>
              </a:defRPr>
            </a:pPr>
            <a:r>
              <a:t>Traditional blockchain platforms, permissionless and permissioned ones, follow a sequential execution style, whereby transactions on smart contracts are typically executed after consensus or entwined with it and where all participants execute all contracts. This </a:t>
            </a:r>
            <a:r>
              <a:rPr i="1">
                <a:latin typeface="Helvetica Neue"/>
                <a:ea typeface="Helvetica Neue"/>
                <a:cs typeface="Helvetica Neue"/>
                <a:sym typeface="Helvetica Neue"/>
              </a:rPr>
              <a:t>order-execute architecture</a:t>
            </a:r>
            <a:r>
              <a:t> (Figure 1) limits the scalability, requires sequential execution of transactions, and endorsement by all peers.</a:t>
            </a:r>
          </a:p>
        </p:txBody>
      </p:sp>
      <p:sp>
        <p:nvSpPr>
          <p:cNvPr id="236" name="Consensus - Não Permissionado - Público"/>
          <p:cNvSpPr txBox="1"/>
          <p:nvPr/>
        </p:nvSpPr>
        <p:spPr>
          <a:xfrm>
            <a:off x="314395" y="1159898"/>
            <a:ext cx="11321832" cy="15075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4700">
                <a:solidFill>
                  <a:srgbClr val="FFFFFF"/>
                </a:solidFill>
                <a:latin typeface="Arial"/>
                <a:ea typeface="Arial"/>
                <a:cs typeface="Arial"/>
                <a:sym typeface="Arial"/>
              </a:defRPr>
            </a:lvl1pPr>
          </a:lstStyle>
          <a:p>
            <a:pPr/>
            <a:r>
              <a:t>Consensus - Não Permissionado - Público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Text"/>
          <p:cNvSpPr txBox="1"/>
          <p:nvPr/>
        </p:nvSpPr>
        <p:spPr>
          <a:xfrm>
            <a:off x="2104813" y="2636520"/>
            <a:ext cx="8795174" cy="1097535"/>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lgn="l" defTabSz="650240">
              <a:lnSpc>
                <a:spcPct val="90000"/>
              </a:lnSpc>
              <a:tabLst>
                <a:tab pos="647700" algn="l"/>
                <a:tab pos="1295400" algn="l"/>
                <a:tab pos="1943100" algn="l"/>
                <a:tab pos="2590800" algn="l"/>
                <a:tab pos="3251200" algn="l"/>
                <a:tab pos="3898900" algn="l"/>
                <a:tab pos="4546600" algn="l"/>
                <a:tab pos="5194300" algn="l"/>
                <a:tab pos="5842000" algn="l"/>
                <a:tab pos="6502400" algn="l"/>
                <a:tab pos="7150100" algn="l"/>
                <a:tab pos="7797800" algn="l"/>
                <a:tab pos="8445500" algn="l"/>
                <a:tab pos="9093200" algn="l"/>
                <a:tab pos="9753600" algn="l"/>
                <a:tab pos="10401300" algn="l"/>
                <a:tab pos="11049000" algn="l"/>
                <a:tab pos="11696700" algn="l"/>
                <a:tab pos="12344400" algn="l"/>
                <a:tab pos="13004800" algn="l"/>
              </a:tabLst>
              <a:defRPr b="1">
                <a:solidFill>
                  <a:srgbClr val="006666"/>
                </a:solidFill>
                <a:latin typeface="Arial"/>
                <a:ea typeface="Arial"/>
                <a:cs typeface="Arial"/>
                <a:sym typeface="Arial"/>
              </a:defRPr>
            </a:pPr>
          </a:p>
        </p:txBody>
      </p:sp>
      <p:grpSp>
        <p:nvGrpSpPr>
          <p:cNvPr id="242" name="Group"/>
          <p:cNvGrpSpPr/>
          <p:nvPr/>
        </p:nvGrpSpPr>
        <p:grpSpPr>
          <a:xfrm>
            <a:off x="2428239" y="4876800"/>
            <a:ext cx="1544321" cy="1788161"/>
            <a:chOff x="0" y="0"/>
            <a:chExt cx="1544320" cy="1788160"/>
          </a:xfrm>
        </p:grpSpPr>
        <p:sp>
          <p:nvSpPr>
            <p:cNvPr id="240" name="Rectangle"/>
            <p:cNvSpPr/>
            <p:nvPr/>
          </p:nvSpPr>
          <p:spPr>
            <a:xfrm>
              <a:off x="0" y="0"/>
              <a:ext cx="1544321" cy="1788161"/>
            </a:xfrm>
            <a:prstGeom prst="rect">
              <a:avLst/>
            </a:prstGeom>
            <a:solidFill>
              <a:srgbClr val="A6A6A6"/>
            </a:solidFill>
            <a:ln w="3175" cap="flat">
              <a:solidFill>
                <a:srgbClr val="000000"/>
              </a:solidFill>
              <a:prstDash val="solid"/>
              <a:round/>
            </a:ln>
            <a:effectLst>
              <a:outerShdw sx="100000" sy="100000" kx="0" ky="0" algn="b" rotWithShape="0" blurRad="50800" dist="25400" dir="2700000">
                <a:srgbClr val="000000">
                  <a:alpha val="43000"/>
                </a:srgbClr>
              </a:outerShdw>
            </a:effectLst>
          </p:spPr>
          <p:txBody>
            <a:bodyPr wrap="square" lIns="48767" tIns="48767" rIns="48767" bIns="48767" numCol="1" anchor="t">
              <a:noAutofit/>
            </a:bodyPr>
            <a:lstStyle/>
            <a:p>
              <a:pPr defTabSz="650240">
                <a:defRPr sz="2200">
                  <a:solidFill>
                    <a:srgbClr val="FFFFFF"/>
                  </a:solidFill>
                  <a:latin typeface="Arial"/>
                  <a:ea typeface="Arial"/>
                  <a:cs typeface="Arial"/>
                  <a:sym typeface="Arial"/>
                </a:defRPr>
              </a:pPr>
            </a:p>
          </p:txBody>
        </p:sp>
        <p:sp>
          <p:nvSpPr>
            <p:cNvPr id="241" name="Process work to validate transactions"/>
            <p:cNvSpPr txBox="1"/>
            <p:nvPr/>
          </p:nvSpPr>
          <p:spPr>
            <a:xfrm>
              <a:off x="0" y="0"/>
              <a:ext cx="1544321" cy="16902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spAutoFit/>
            </a:bodyPr>
            <a:lstStyle/>
            <a:p>
              <a:pPr defTabSz="650240">
                <a:defRPr b="1" sz="1800">
                  <a:solidFill>
                    <a:srgbClr val="000000"/>
                  </a:solidFill>
                  <a:latin typeface="Arial"/>
                  <a:ea typeface="Arial"/>
                  <a:cs typeface="Arial"/>
                  <a:sym typeface="Arial"/>
                </a:defRPr>
              </a:pPr>
            </a:p>
            <a:p>
              <a:pPr defTabSz="650240">
                <a:defRPr b="1" sz="1800">
                  <a:solidFill>
                    <a:srgbClr val="000000"/>
                  </a:solidFill>
                  <a:latin typeface="Arial"/>
                  <a:ea typeface="Arial"/>
                  <a:cs typeface="Arial"/>
                  <a:sym typeface="Arial"/>
                </a:defRPr>
              </a:pPr>
            </a:p>
            <a:p>
              <a:pPr defTabSz="650240">
                <a:defRPr b="1" sz="1800">
                  <a:solidFill>
                    <a:srgbClr val="000000"/>
                  </a:solidFill>
                  <a:latin typeface="Arial"/>
                  <a:ea typeface="Arial"/>
                  <a:cs typeface="Arial"/>
                  <a:sym typeface="Arial"/>
                </a:defRPr>
              </a:pPr>
              <a:r>
                <a:t>Process work to validate transactions</a:t>
              </a:r>
            </a:p>
          </p:txBody>
        </p:sp>
      </p:grpSp>
      <p:sp>
        <p:nvSpPr>
          <p:cNvPr id="243" name="Node"/>
          <p:cNvSpPr txBox="1"/>
          <p:nvPr/>
        </p:nvSpPr>
        <p:spPr>
          <a:xfrm>
            <a:off x="2753359" y="4470399"/>
            <a:ext cx="778177" cy="4185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sz="2200">
                <a:solidFill>
                  <a:srgbClr val="000000"/>
                </a:solidFill>
                <a:latin typeface="Arial"/>
                <a:ea typeface="Arial"/>
                <a:cs typeface="Arial"/>
                <a:sym typeface="Arial"/>
              </a:defRPr>
            </a:lvl1pPr>
          </a:lstStyle>
          <a:p>
            <a:pPr/>
            <a:r>
              <a:t>Node</a:t>
            </a:r>
          </a:p>
        </p:txBody>
      </p:sp>
      <p:sp>
        <p:nvSpPr>
          <p:cNvPr id="244" name="Square"/>
          <p:cNvSpPr/>
          <p:nvPr/>
        </p:nvSpPr>
        <p:spPr>
          <a:xfrm>
            <a:off x="4297679" y="4714239"/>
            <a:ext cx="406401" cy="406402"/>
          </a:xfrm>
          <a:prstGeom prst="rect">
            <a:avLst/>
          </a:prstGeom>
          <a:solidFill>
            <a:srgbClr val="FF0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45" name="Square"/>
          <p:cNvSpPr/>
          <p:nvPr/>
        </p:nvSpPr>
        <p:spPr>
          <a:xfrm>
            <a:off x="4947919" y="4714239"/>
            <a:ext cx="406401" cy="406402"/>
          </a:xfrm>
          <a:prstGeom prst="rect">
            <a:avLst/>
          </a:prstGeom>
          <a:solidFill>
            <a:srgbClr val="FF0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46" name="Square"/>
          <p:cNvSpPr/>
          <p:nvPr/>
        </p:nvSpPr>
        <p:spPr>
          <a:xfrm>
            <a:off x="5598159" y="4714239"/>
            <a:ext cx="406401" cy="406402"/>
          </a:xfrm>
          <a:prstGeom prst="rect">
            <a:avLst/>
          </a:prstGeom>
          <a:solidFill>
            <a:srgbClr val="FF0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47" name="Square"/>
          <p:cNvSpPr/>
          <p:nvPr/>
        </p:nvSpPr>
        <p:spPr>
          <a:xfrm>
            <a:off x="6167119" y="4714239"/>
            <a:ext cx="406401" cy="406402"/>
          </a:xfrm>
          <a:prstGeom prst="rect">
            <a:avLst/>
          </a:prstGeom>
          <a:solidFill>
            <a:srgbClr val="FF0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48" name="Square"/>
          <p:cNvSpPr/>
          <p:nvPr/>
        </p:nvSpPr>
        <p:spPr>
          <a:xfrm>
            <a:off x="7386319" y="4714239"/>
            <a:ext cx="406401" cy="406402"/>
          </a:xfrm>
          <a:prstGeom prst="rect">
            <a:avLst/>
          </a:prstGeom>
          <a:solidFill>
            <a:srgbClr val="008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49" name="Square"/>
          <p:cNvSpPr/>
          <p:nvPr/>
        </p:nvSpPr>
        <p:spPr>
          <a:xfrm>
            <a:off x="8036559" y="4714239"/>
            <a:ext cx="406401" cy="406402"/>
          </a:xfrm>
          <a:prstGeom prst="rect">
            <a:avLst/>
          </a:prstGeom>
          <a:solidFill>
            <a:srgbClr val="008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0" name="Square"/>
          <p:cNvSpPr/>
          <p:nvPr/>
        </p:nvSpPr>
        <p:spPr>
          <a:xfrm>
            <a:off x="8686799" y="4714239"/>
            <a:ext cx="406401" cy="406402"/>
          </a:xfrm>
          <a:prstGeom prst="rect">
            <a:avLst/>
          </a:prstGeom>
          <a:solidFill>
            <a:srgbClr val="008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1" name="Square"/>
          <p:cNvSpPr/>
          <p:nvPr/>
        </p:nvSpPr>
        <p:spPr>
          <a:xfrm>
            <a:off x="9255760" y="4714239"/>
            <a:ext cx="406401" cy="406402"/>
          </a:xfrm>
          <a:prstGeom prst="rect">
            <a:avLst/>
          </a:prstGeom>
          <a:solidFill>
            <a:srgbClr val="008000"/>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2" name="...."/>
          <p:cNvSpPr txBox="1"/>
          <p:nvPr/>
        </p:nvSpPr>
        <p:spPr>
          <a:xfrm>
            <a:off x="6654799" y="4470399"/>
            <a:ext cx="590108" cy="578711"/>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b="1" sz="3400">
                <a:solidFill>
                  <a:srgbClr val="000000"/>
                </a:solidFill>
                <a:latin typeface="Arial"/>
                <a:ea typeface="Arial"/>
                <a:cs typeface="Arial"/>
                <a:sym typeface="Arial"/>
              </a:defRPr>
            </a:lvl1pPr>
          </a:lstStyle>
          <a:p>
            <a:pPr/>
            <a:r>
              <a:t>....</a:t>
            </a:r>
          </a:p>
        </p:txBody>
      </p:sp>
      <p:sp>
        <p:nvSpPr>
          <p:cNvPr id="253" name="Line"/>
          <p:cNvSpPr/>
          <p:nvPr/>
        </p:nvSpPr>
        <p:spPr>
          <a:xfrm flipH="1" rot="16200000">
            <a:off x="5374639" y="3393439"/>
            <a:ext cx="121921" cy="2275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4" name="Line"/>
          <p:cNvSpPr/>
          <p:nvPr/>
        </p:nvSpPr>
        <p:spPr>
          <a:xfrm flipH="1" rot="16200000">
            <a:off x="8463279" y="3393439"/>
            <a:ext cx="121921" cy="2275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57"/>
                  <a:pt x="0" y="21504"/>
                </a:cubicBezTo>
                <a:lnTo>
                  <a:pt x="0" y="96"/>
                </a:lnTo>
                <a:cubicBezTo>
                  <a:pt x="0" y="43"/>
                  <a:pt x="9671" y="0"/>
                  <a:pt x="21600" y="0"/>
                </a:cubicBezTo>
              </a:path>
            </a:pathLst>
          </a:custGeom>
          <a:ln w="3175">
            <a:solidFill>
              <a:srgbClr val="000000"/>
            </a:solidFill>
          </a:ln>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5" name="Transactions to be processed"/>
          <p:cNvSpPr txBox="1"/>
          <p:nvPr/>
        </p:nvSpPr>
        <p:spPr>
          <a:xfrm>
            <a:off x="4297679" y="4145279"/>
            <a:ext cx="2768307" cy="319490"/>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sz="1600">
                <a:solidFill>
                  <a:srgbClr val="000000"/>
                </a:solidFill>
                <a:latin typeface="Arial"/>
                <a:ea typeface="Arial"/>
                <a:cs typeface="Arial"/>
                <a:sym typeface="Arial"/>
              </a:defRPr>
            </a:lvl1pPr>
          </a:lstStyle>
          <a:p>
            <a:pPr/>
            <a:r>
              <a:t>Transactions to be processed</a:t>
            </a:r>
          </a:p>
        </p:txBody>
      </p:sp>
      <p:sp>
        <p:nvSpPr>
          <p:cNvPr id="256" name="Transactions already validated (and in the chain)"/>
          <p:cNvSpPr txBox="1"/>
          <p:nvPr/>
        </p:nvSpPr>
        <p:spPr>
          <a:xfrm>
            <a:off x="6819678" y="4145279"/>
            <a:ext cx="4485288" cy="319490"/>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sz="1600">
                <a:solidFill>
                  <a:srgbClr val="000000"/>
                </a:solidFill>
                <a:latin typeface="Arial"/>
                <a:ea typeface="Arial"/>
                <a:cs typeface="Arial"/>
                <a:sym typeface="Arial"/>
              </a:defRPr>
            </a:lvl1pPr>
          </a:lstStyle>
          <a:p>
            <a:pPr/>
            <a:r>
              <a:t>Transactions already validated (and in the chain)</a:t>
            </a:r>
          </a:p>
        </p:txBody>
      </p:sp>
      <p:sp>
        <p:nvSpPr>
          <p:cNvPr id="257" name="Rectangle"/>
          <p:cNvSpPr/>
          <p:nvPr/>
        </p:nvSpPr>
        <p:spPr>
          <a:xfrm>
            <a:off x="3972559" y="7152640"/>
            <a:ext cx="731521" cy="847023"/>
          </a:xfrm>
          <a:prstGeom prst="rect">
            <a:avLst/>
          </a:prstGeom>
          <a:solidFill>
            <a:srgbClr val="A6A6A6"/>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58" name="Node"/>
          <p:cNvSpPr txBox="1"/>
          <p:nvPr/>
        </p:nvSpPr>
        <p:spPr>
          <a:xfrm>
            <a:off x="4075086" y="6827520"/>
            <a:ext cx="791554" cy="319489"/>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1600">
                <a:solidFill>
                  <a:srgbClr val="000000"/>
                </a:solidFill>
                <a:latin typeface="Arial"/>
                <a:ea typeface="Arial"/>
                <a:cs typeface="Arial"/>
                <a:sym typeface="Arial"/>
              </a:defRPr>
            </a:lvl1pPr>
          </a:lstStyle>
          <a:p>
            <a:pPr/>
            <a:r>
              <a:t>Node</a:t>
            </a:r>
          </a:p>
        </p:txBody>
      </p:sp>
      <p:sp>
        <p:nvSpPr>
          <p:cNvPr id="259" name="Rectangle"/>
          <p:cNvSpPr/>
          <p:nvPr/>
        </p:nvSpPr>
        <p:spPr>
          <a:xfrm>
            <a:off x="4622799" y="7315200"/>
            <a:ext cx="731521" cy="847023"/>
          </a:xfrm>
          <a:prstGeom prst="rect">
            <a:avLst/>
          </a:prstGeom>
          <a:solidFill>
            <a:srgbClr val="A6A6A6"/>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60" name="Node"/>
          <p:cNvSpPr txBox="1"/>
          <p:nvPr/>
        </p:nvSpPr>
        <p:spPr>
          <a:xfrm>
            <a:off x="4725325" y="6990080"/>
            <a:ext cx="791555" cy="319489"/>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1600">
                <a:solidFill>
                  <a:srgbClr val="000000"/>
                </a:solidFill>
                <a:latin typeface="Arial"/>
                <a:ea typeface="Arial"/>
                <a:cs typeface="Arial"/>
                <a:sym typeface="Arial"/>
              </a:defRPr>
            </a:lvl1pPr>
          </a:lstStyle>
          <a:p>
            <a:pPr/>
            <a:r>
              <a:t>Node</a:t>
            </a:r>
          </a:p>
        </p:txBody>
      </p:sp>
      <p:sp>
        <p:nvSpPr>
          <p:cNvPr id="261" name="Rectangle"/>
          <p:cNvSpPr/>
          <p:nvPr/>
        </p:nvSpPr>
        <p:spPr>
          <a:xfrm>
            <a:off x="5191759" y="7396480"/>
            <a:ext cx="731521" cy="847023"/>
          </a:xfrm>
          <a:prstGeom prst="rect">
            <a:avLst/>
          </a:prstGeom>
          <a:solidFill>
            <a:srgbClr val="A6A6A6"/>
          </a:solidFill>
          <a:ln w="3175">
            <a:solidFill>
              <a:srgbClr val="000000"/>
            </a:solidFill>
          </a:ln>
          <a:effectLst>
            <a:outerShdw sx="100000" sy="100000" kx="0" ky="0" algn="b" rotWithShape="0" blurRad="50800" dist="25400" dir="2700000">
              <a:srgbClr val="000000">
                <a:alpha val="43000"/>
              </a:srgbClr>
            </a:outerShdw>
          </a:effectLst>
        </p:spPr>
        <p:txBody>
          <a:bodyPr lIns="48767" tIns="48767" rIns="48767" bIns="48767"/>
          <a:lstStyle/>
          <a:p>
            <a:pPr algn="l" defTabSz="650240">
              <a:defRPr sz="2200">
                <a:solidFill>
                  <a:srgbClr val="FFFFFF"/>
                </a:solidFill>
                <a:latin typeface="Arial"/>
                <a:ea typeface="Arial"/>
                <a:cs typeface="Arial"/>
                <a:sym typeface="Arial"/>
              </a:defRPr>
            </a:pPr>
          </a:p>
        </p:txBody>
      </p:sp>
      <p:sp>
        <p:nvSpPr>
          <p:cNvPr id="262" name="Node"/>
          <p:cNvSpPr txBox="1"/>
          <p:nvPr/>
        </p:nvSpPr>
        <p:spPr>
          <a:xfrm>
            <a:off x="5375566" y="7071360"/>
            <a:ext cx="791554" cy="319489"/>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sz="1600">
                <a:solidFill>
                  <a:srgbClr val="000000"/>
                </a:solidFill>
                <a:latin typeface="Arial"/>
                <a:ea typeface="Arial"/>
                <a:cs typeface="Arial"/>
                <a:sym typeface="Arial"/>
              </a:defRPr>
            </a:lvl1pPr>
          </a:lstStyle>
          <a:p>
            <a:pPr/>
            <a:r>
              <a:t>Node</a:t>
            </a:r>
          </a:p>
        </p:txBody>
      </p:sp>
      <p:sp>
        <p:nvSpPr>
          <p:cNvPr id="263" name="..."/>
          <p:cNvSpPr txBox="1"/>
          <p:nvPr/>
        </p:nvSpPr>
        <p:spPr>
          <a:xfrm>
            <a:off x="6004559" y="7511982"/>
            <a:ext cx="343116" cy="4185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algn="l" defTabSz="650240">
              <a:defRPr b="1" sz="2200">
                <a:solidFill>
                  <a:srgbClr val="000000"/>
                </a:solidFill>
                <a:latin typeface="Arial"/>
                <a:ea typeface="Arial"/>
                <a:cs typeface="Arial"/>
                <a:sym typeface="Arial"/>
              </a:defRPr>
            </a:lvl1pPr>
          </a:lstStyle>
          <a:p>
            <a:pPr/>
            <a:r>
              <a:t>...</a:t>
            </a:r>
          </a:p>
        </p:txBody>
      </p:sp>
      <p:sp>
        <p:nvSpPr>
          <p:cNvPr id="264" name="Retrieve pending transactions…"/>
          <p:cNvSpPr txBox="1"/>
          <p:nvPr/>
        </p:nvSpPr>
        <p:spPr>
          <a:xfrm>
            <a:off x="4135119" y="5689600"/>
            <a:ext cx="8475425" cy="115685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marL="440871" indent="-440871" algn="l" defTabSz="650240">
              <a:buSzPct val="100000"/>
              <a:buAutoNum type="arabicPeriod" startAt="1"/>
              <a:defRPr sz="1800">
                <a:solidFill>
                  <a:srgbClr val="000000"/>
                </a:solidFill>
                <a:latin typeface="Arial"/>
                <a:ea typeface="Arial"/>
                <a:cs typeface="Arial"/>
                <a:sym typeface="Arial"/>
              </a:defRPr>
            </a:pPr>
            <a:r>
              <a:t>Retrieve pending transactions</a:t>
            </a:r>
            <a:endParaRPr>
              <a:solidFill>
                <a:srgbClr val="FFFFFF"/>
              </a:solidFill>
            </a:endParaRPr>
          </a:p>
          <a:p>
            <a:pPr marL="440871" indent="-440871" algn="l" defTabSz="650240">
              <a:buSzPct val="100000"/>
              <a:buAutoNum type="arabicPeriod" startAt="1"/>
              <a:defRPr sz="1800">
                <a:solidFill>
                  <a:srgbClr val="000000"/>
                </a:solidFill>
                <a:latin typeface="Arial"/>
                <a:ea typeface="Arial"/>
                <a:cs typeface="Arial"/>
                <a:sym typeface="Arial"/>
              </a:defRPr>
            </a:pPr>
            <a:r>
              <a:t>Process </a:t>
            </a:r>
            <a:r>
              <a:rPr u="sng"/>
              <a:t>work</a:t>
            </a:r>
            <a:endParaRPr>
              <a:solidFill>
                <a:srgbClr val="FFFFFF"/>
              </a:solidFill>
            </a:endParaRPr>
          </a:p>
          <a:p>
            <a:pPr marL="440871" indent="-440871" algn="l" defTabSz="650240">
              <a:buSzPct val="100000"/>
              <a:buAutoNum type="arabicPeriod" startAt="1"/>
              <a:defRPr sz="1800">
                <a:solidFill>
                  <a:srgbClr val="000000"/>
                </a:solidFill>
                <a:latin typeface="Arial"/>
                <a:ea typeface="Arial"/>
                <a:cs typeface="Arial"/>
                <a:sym typeface="Arial"/>
              </a:defRPr>
            </a:pPr>
            <a:r>
              <a:t>Broadcast that work is completed</a:t>
            </a:r>
            <a:endParaRPr>
              <a:solidFill>
                <a:srgbClr val="FFFFFF"/>
              </a:solidFill>
            </a:endParaRPr>
          </a:p>
          <a:p>
            <a:pPr marL="440871" indent="-440871" algn="l" defTabSz="650240">
              <a:buSzPct val="100000"/>
              <a:buAutoNum type="arabicPeriod" startAt="1"/>
              <a:defRPr sz="1800">
                <a:solidFill>
                  <a:srgbClr val="000000"/>
                </a:solidFill>
                <a:latin typeface="Arial"/>
                <a:ea typeface="Arial"/>
                <a:cs typeface="Arial"/>
                <a:sym typeface="Arial"/>
              </a:defRPr>
            </a:pPr>
            <a:r>
              <a:t>Write transaction into the blockchain if transaction is valid for majority of nodes</a:t>
            </a:r>
          </a:p>
        </p:txBody>
      </p:sp>
      <p:sp>
        <p:nvSpPr>
          <p:cNvPr id="265" name="Text"/>
          <p:cNvSpPr txBox="1"/>
          <p:nvPr/>
        </p:nvSpPr>
        <p:spPr>
          <a:xfrm>
            <a:off x="2184399" y="3413759"/>
            <a:ext cx="8371841" cy="578711"/>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lgn="l" defTabSz="650240">
              <a:defRPr b="1" sz="3400">
                <a:solidFill>
                  <a:srgbClr val="000000"/>
                </a:solidFill>
                <a:latin typeface="Arial"/>
                <a:ea typeface="Arial"/>
                <a:cs typeface="Arial"/>
                <a:sym typeface="Arial"/>
              </a:defRPr>
            </a:lvl1pPr>
          </a:lstStyle>
          <a:p>
            <a:pPr/>
            <a:r>
              <a:t> </a:t>
            </a:r>
          </a:p>
        </p:txBody>
      </p:sp>
      <p:sp>
        <p:nvSpPr>
          <p:cNvPr id="266" name="Consensus - Proof of work"/>
          <p:cNvSpPr txBox="1"/>
          <p:nvPr/>
        </p:nvSpPr>
        <p:spPr>
          <a:xfrm>
            <a:off x="314395" y="1159898"/>
            <a:ext cx="8795175"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Consensus - Proof of work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lide Number"/>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1" name="image2.png" descr="image2.png"/>
          <p:cNvPicPr>
            <a:picLocks noChangeAspect="1"/>
          </p:cNvPicPr>
          <p:nvPr/>
        </p:nvPicPr>
        <p:blipFill>
          <a:blip r:embed="rId3">
            <a:extLst/>
          </a:blip>
          <a:stretch>
            <a:fillRect/>
          </a:stretch>
        </p:blipFill>
        <p:spPr>
          <a:xfrm>
            <a:off x="6309756" y="3968675"/>
            <a:ext cx="6114801" cy="3261227"/>
          </a:xfrm>
          <a:prstGeom prst="rect">
            <a:avLst/>
          </a:prstGeom>
          <a:ln w="12700">
            <a:miter lim="400000"/>
          </a:ln>
        </p:spPr>
      </p:pic>
      <p:pic>
        <p:nvPicPr>
          <p:cNvPr id="272" name="image3.png" descr="image3.png"/>
          <p:cNvPicPr>
            <a:picLocks noChangeAspect="1"/>
          </p:cNvPicPr>
          <p:nvPr/>
        </p:nvPicPr>
        <p:blipFill>
          <a:blip r:embed="rId4">
            <a:extLst/>
          </a:blip>
          <a:stretch>
            <a:fillRect/>
          </a:stretch>
        </p:blipFill>
        <p:spPr>
          <a:xfrm>
            <a:off x="597642" y="3968675"/>
            <a:ext cx="5459011" cy="3261227"/>
          </a:xfrm>
          <a:prstGeom prst="rect">
            <a:avLst/>
          </a:prstGeom>
          <a:ln w="12700">
            <a:miter lim="400000"/>
          </a:ln>
        </p:spPr>
      </p:pic>
      <p:sp>
        <p:nvSpPr>
          <p:cNvPr id="273" name="Consensus"/>
          <p:cNvSpPr txBox="1"/>
          <p:nvPr/>
        </p:nvSpPr>
        <p:spPr>
          <a:xfrm>
            <a:off x="492195" y="1792368"/>
            <a:ext cx="4985174"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Consensus</a:t>
            </a:r>
          </a:p>
        </p:txBody>
      </p:sp>
      <p:sp>
        <p:nvSpPr>
          <p:cNvPr id="274" name="Consensus - Proof of work"/>
          <p:cNvSpPr txBox="1"/>
          <p:nvPr/>
        </p:nvSpPr>
        <p:spPr>
          <a:xfrm>
            <a:off x="314395" y="1159898"/>
            <a:ext cx="8795175"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Consensus - Proof of work</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lide Number"/>
          <p:cNvSpPr txBox="1"/>
          <p:nvPr>
            <p:ph type="sldNum" sz="quarter" idx="2"/>
          </p:nvPr>
        </p:nvSpPr>
        <p:spPr>
          <a:xfrm>
            <a:off x="12238851" y="8229462"/>
            <a:ext cx="127001" cy="17281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Text"/>
          <p:cNvSpPr txBox="1"/>
          <p:nvPr/>
        </p:nvSpPr>
        <p:spPr>
          <a:xfrm>
            <a:off x="6825608" y="4679949"/>
            <a:ext cx="4277672" cy="393701"/>
          </a:xfrm>
          <a:prstGeom prst="rect">
            <a:avLst/>
          </a:prstGeom>
          <a:ln w="12700">
            <a:miter lim="400000"/>
          </a:ln>
        </p:spPr>
        <p:txBody>
          <a:bodyPr lIns="38100" tIns="38100" rIns="38100" bIns="38100" anchor="ctr">
            <a:spAutoFit/>
          </a:bodyPr>
          <a:lstStyle/>
          <a:p>
            <a:pPr algn="l">
              <a:defRPr sz="2200"/>
            </a:pPr>
          </a:p>
        </p:txBody>
      </p:sp>
      <p:pic>
        <p:nvPicPr>
          <p:cNvPr id="280" name="image4.png" descr="image4.png"/>
          <p:cNvPicPr>
            <a:picLocks noChangeAspect="1"/>
          </p:cNvPicPr>
          <p:nvPr/>
        </p:nvPicPr>
        <p:blipFill>
          <a:blip r:embed="rId3">
            <a:extLst/>
          </a:blip>
          <a:stretch>
            <a:fillRect/>
          </a:stretch>
        </p:blipFill>
        <p:spPr>
          <a:xfrm>
            <a:off x="6820928" y="1975349"/>
            <a:ext cx="6111582" cy="7315201"/>
          </a:xfrm>
          <a:prstGeom prst="rect">
            <a:avLst/>
          </a:prstGeom>
          <a:ln w="12700">
            <a:miter lim="400000"/>
          </a:ln>
        </p:spPr>
      </p:pic>
      <p:sp>
        <p:nvSpPr>
          <p:cNvPr id="281" name="Consensus"/>
          <p:cNvSpPr txBox="1"/>
          <p:nvPr/>
        </p:nvSpPr>
        <p:spPr>
          <a:xfrm>
            <a:off x="492195" y="1792368"/>
            <a:ext cx="4985174"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Consensus</a:t>
            </a:r>
          </a:p>
        </p:txBody>
      </p:sp>
      <p:pic>
        <p:nvPicPr>
          <p:cNvPr id="282" name="Screen Shot 2016-05-02 at 2.48.54 PM.png" descr="Screen Shot 2016-05-02 at 2.48.54 PM.png"/>
          <p:cNvPicPr>
            <a:picLocks noChangeAspect="1"/>
          </p:cNvPicPr>
          <p:nvPr/>
        </p:nvPicPr>
        <p:blipFill>
          <a:blip r:embed="rId4">
            <a:extLst/>
          </a:blip>
          <a:stretch>
            <a:fillRect/>
          </a:stretch>
        </p:blipFill>
        <p:spPr>
          <a:xfrm>
            <a:off x="64879" y="2459062"/>
            <a:ext cx="7029878" cy="917246"/>
          </a:xfrm>
          <a:prstGeom prst="rect">
            <a:avLst/>
          </a:prstGeom>
          <a:ln w="12700">
            <a:miter lim="400000"/>
          </a:ln>
        </p:spPr>
      </p:pic>
      <p:pic>
        <p:nvPicPr>
          <p:cNvPr id="283" name="Screen Shot 2016-05-02 at 3.15.22 PM.png" descr="Screen Shot 2016-05-02 at 3.15.22 PM.png"/>
          <p:cNvPicPr>
            <a:picLocks noChangeAspect="1"/>
          </p:cNvPicPr>
          <p:nvPr/>
        </p:nvPicPr>
        <p:blipFill>
          <a:blip r:embed="rId5">
            <a:extLst/>
          </a:blip>
          <a:stretch>
            <a:fillRect/>
          </a:stretch>
        </p:blipFill>
        <p:spPr>
          <a:xfrm>
            <a:off x="123158" y="5643212"/>
            <a:ext cx="7793822" cy="1005656"/>
          </a:xfrm>
          <a:prstGeom prst="rect">
            <a:avLst/>
          </a:prstGeom>
          <a:ln w="12700">
            <a:miter lim="400000"/>
          </a:ln>
        </p:spPr>
      </p:pic>
      <p:sp>
        <p:nvSpPr>
          <p:cNvPr id="284" name="Nonce - SHA"/>
          <p:cNvSpPr txBox="1"/>
          <p:nvPr/>
        </p:nvSpPr>
        <p:spPr>
          <a:xfrm>
            <a:off x="314395" y="1159898"/>
            <a:ext cx="8795175" cy="87044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gn="l" defTabSz="1733973">
              <a:defRPr sz="5200">
                <a:solidFill>
                  <a:srgbClr val="FFFFFF"/>
                </a:solidFill>
                <a:latin typeface="Arial"/>
                <a:ea typeface="Arial"/>
                <a:cs typeface="Arial"/>
                <a:sym typeface="Arial"/>
              </a:defRPr>
            </a:lvl1pPr>
          </a:lstStyle>
          <a:p>
            <a:pPr/>
            <a:r>
              <a:t>Nonce - SHA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